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91" r:id="rId1"/>
    <p:sldMasterId id="2147484309" r:id="rId2"/>
  </p:sldMasterIdLst>
  <p:notesMasterIdLst>
    <p:notesMasterId r:id="rId40"/>
  </p:notesMasterIdLst>
  <p:sldIdLst>
    <p:sldId id="272" r:id="rId3"/>
    <p:sldId id="274" r:id="rId4"/>
    <p:sldId id="263" r:id="rId5"/>
    <p:sldId id="12651" r:id="rId6"/>
    <p:sldId id="12652" r:id="rId7"/>
    <p:sldId id="12653" r:id="rId8"/>
    <p:sldId id="12654" r:id="rId9"/>
    <p:sldId id="278" r:id="rId10"/>
    <p:sldId id="12655" r:id="rId11"/>
    <p:sldId id="279" r:id="rId12"/>
    <p:sldId id="260" r:id="rId13"/>
    <p:sldId id="261" r:id="rId14"/>
    <p:sldId id="280" r:id="rId15"/>
    <p:sldId id="283" r:id="rId16"/>
    <p:sldId id="281" r:id="rId17"/>
    <p:sldId id="282" r:id="rId18"/>
    <p:sldId id="262" r:id="rId19"/>
    <p:sldId id="284" r:id="rId20"/>
    <p:sldId id="285" r:id="rId21"/>
    <p:sldId id="264" r:id="rId22"/>
    <p:sldId id="275" r:id="rId23"/>
    <p:sldId id="276" r:id="rId24"/>
    <p:sldId id="12656" r:id="rId25"/>
    <p:sldId id="286" r:id="rId26"/>
    <p:sldId id="12657" r:id="rId27"/>
    <p:sldId id="277" r:id="rId28"/>
    <p:sldId id="292" r:id="rId29"/>
    <p:sldId id="293" r:id="rId30"/>
    <p:sldId id="294" r:id="rId31"/>
    <p:sldId id="295" r:id="rId32"/>
    <p:sldId id="296" r:id="rId33"/>
    <p:sldId id="5840" r:id="rId34"/>
    <p:sldId id="288" r:id="rId35"/>
    <p:sldId id="289" r:id="rId36"/>
    <p:sldId id="290" r:id="rId37"/>
    <p:sldId id="291" r:id="rId38"/>
    <p:sldId id="287"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 userDrawn="1">
          <p15:clr>
            <a:srgbClr val="A4A3A4"/>
          </p15:clr>
        </p15:guide>
        <p15:guide id="2" pos="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37573A"/>
    <a:srgbClr val="325035"/>
    <a:srgbClr val="2F4B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211" autoAdjust="0"/>
    <p:restoredTop sz="91370" autoAdjust="0"/>
  </p:normalViewPr>
  <p:slideViewPr>
    <p:cSldViewPr snapToGrid="0">
      <p:cViewPr varScale="1">
        <p:scale>
          <a:sx n="97" d="100"/>
          <a:sy n="97" d="100"/>
        </p:scale>
        <p:origin x="1074" y="108"/>
      </p:cViewPr>
      <p:guideLst>
        <p:guide orient="horz" pos="288"/>
        <p:guide pos="96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47:28.23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2861 81,'-30'-12,"8"1,-15 3,0 2,0 2,-1 1,0 2,-54 5,5-2,58-3,0 0,1-3,-53-12,42 9,-1 1,1 2,-1 2,1 1,-50 6,-69 29,132-30,0 1,0 1,1 2,0 0,0 2,1 0,0 2,-43 28,-117 67,126-78,-2-2,0-3,-101 26,114-36,-61 25,77-25,-1-2,0-1,-1-2,-63 10,-24-16,81-3,1 1,-70 11,43-1,-1-4,0-2,-70-5,112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7-03T23:06:06.304"/>
    </inkml:context>
    <inkml:brush xml:id="br0">
      <inkml:brushProperty name="width" value="0.035" units="cm"/>
      <inkml:brushProperty name="height" value="0.035" units="cm"/>
      <inkml:brushProperty name="color" value="#E71224"/>
    </inkml:brush>
  </inkml:definitions>
  <inkml:trace contextRef="#ctx0" brushRef="#br0">2653 952 27291,'-1'38'0,"-2"-1"0,-2 0 0,-3 0 0,-1 0 0,-2 0 0,-2-1 0,-2-1 0,-2 1 0,-2-1 0,-2-1 0,-2 0 0,-1-1 0,-3-1 0,-1-1 0,-2 0 0,-1-1 0,-2-1 0,-2-1 0,-1-1 0,-1-2 0,-2 0 0,-1-1 0,-2-1 0,-1-2 0,-1-1 0,-1-1 0,0-1 0,-2-2 0,-1-1 0,-1-1 0,0-2 0,-1-1 0,0-2 0,-1-1 0,0-1 0,-1-2 0,0-1 0,0-2 0,0-2 0,0 0 0,0-2 0,0-2 0,1-1 0,0-2 0,0-1 0,0-1 0,2-2 0,-1-1 0,2-2 0,0-1 0,1-1 0,1-2 0,1-1 0,1-1 0,2-1 0,0-2 0,2-1 0,1-1 0,1 0 0,2-2 0,2-1 0,1-1 0,1-1 0,3-1 0,0 0 0,3-1 0,2-1 0,1-1 0,2 0 0,2-1 0,2-1 0,2 1 0,2-1 0,1-1 0,3 0 0,2 0 0,2 0 0,2 0 0,2-1 0,2 1 0,2 0 0,2-1 0,2 1 0,2 0 0,3 1 0,1 0 0,2 0 0,2 1 0,2 0 0,2 1 0,2 0 0,1 1 0,2 1 0,3 0 0,0 2 0,3 0 0,1 1 0,1 1 0,2 1 0,2 1 0,1 1 0,1 1 0,2 2 0,0 0 0,2 2 0,1 1 0,1 2 0,1 0 0,1 2 0,0 2 0,2 1 0,-1 1 0,2 1 0,0 2 0,0 2 0,0 1 0,1 1 0,0 2 0,0 1 0,0 2 0,0 1 0,0 2 0,0 1 0,-1 1 0,0 2 0,-1 2 0,0 1 0,-1 1 0,0 1 0,-1 2 0,-1 2 0,-2 0 0,0 2 0,-1 1 0,-1 2 0,-1 0 0,-2 2 0,-1 1 0,-2 1 0,-1 1 0,-1 1 0,-2 1 0,-2 1 0,-1 0 0,-2 2 0,-1 0 0,-3 1 0,-1 1 0,-2 0 0,-2 1 0,-2 0 0,-2 1 0,-2 0 0,-2 0 0,-2 1 0,-1 0 0,-3 1 0,-2-1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7-03T23:06:18.119"/>
    </inkml:context>
    <inkml:brush xml:id="br0">
      <inkml:brushProperty name="width" value="0.035" units="cm"/>
      <inkml:brushProperty name="height" value="0.035" units="cm"/>
      <inkml:brushProperty name="color" value="#E71224"/>
    </inkml:brush>
  </inkml:definitions>
  <inkml:trace contextRef="#ctx0" brushRef="#br0">72 1 9830,'0'0'0,"-6"0"710,-9 0 0,-2 6 0,2 9 0,4 8 0,3 0-710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47:34.27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2399,'737'0,"-694"-2,0-3,48-10,-1-1,-63 11,0-1,0-1,25-12,-30 10,1 2,-1 0,1 1,41-4,-26 5,-1-1,1-2,-1-1,-1-2,0-2,0-1,47-27,-60 27,-2 0,0-1,0-2,-2 0,0-1,-1-1,28-38,93-163,-118 182,170-259,-166 261,0 1,2 2,37-35,-33 35,17-23,48-75,-56 75,-15 21,42-55,92-87,-145 163,2 2,-1 0,20-11,37-30,-30 16,2 3,66-41,-59 32,-41 34,-1 0,1 1,18-11,152-101,-61 38,-102 69,-1-1,-1-1,0-1,-1 1,-1-2,16-25,-16 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47:39.361"/>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3595 1,'-36'-1,"0"3,0 1,1 3,0 1,0 2,0 2,1 1,0 2,1 2,-34 23,-49 27,-34 22,132-73,0 1,1 1,1 0,-20 27,-36 39,54-65,0 2,2 0,0 2,1 0,1 0,-24 50,-52 163,62-156,6-8,17-51,-1 0,-1 0,-1-1,-14 29,-43 71,40-69,-2-2,-64 87,55-85,2 1,2 2,-30 65,34-61,-3-2,-72 101,58-94,-59 103,-15 22,84-135,25-36,0 0,-1-1,0-1,-1 0,-22 19,-130 96,143-117,0-1,0-1,-1-1,0-1,0-1,-1-2,1-1,-36 2,-26 7,-349 87,-99 9,490-103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47:56.778"/>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0,'2'39,"2"0,1-1,2 0,2 0,1-1,2 0,22 45,-16-31,16 77,-29-107,17 95,-17-76,3-1,1 0,15 39,115 280,-117-283,-18-59,0 0,1 0,1-1,10 22,17 22,2-3,2 0,46 50,-61-79,35 58,-42-60,3 6,-2 2,16 44,-18-43,1 1,21 34,135 200,-142-225,41 47,-36-49,31 50,46 75,-100-149,1-1,17 20,-15-21,-1 1,13 20,69 110,-58-95,48 92,-70-120,0 0,2-1,1 0,1-1,21 19,4 6,-15-16,11 13,-1 1,46 72,-54-74,1-1,2-1,73 66,-82-83,-8-10,1-1,1-1,0-1,1-1,0 0,0-1,1-2,36 9,9 6,-17-5,56 29,-86-36,-1 1,0 1,0 1,-1 0,25 26,161 147,-4-3,-184-164,-1 0,0 0,-1 1,10 24,25 38,-32-60,-1 1,-1 1,-1 0,-1 1,-2 0,0 1,-2 0,6 29,18 74,4 18,-30-96,-2 1,-2-1,-8 89,-11-35,9-67,-3 47,7-49,-12 53,9-57,1 1,-2 41,5-36,-15 72,3-28,7-45,-2 0,-1 0,-1-1,-3 0,-18 34,26-52,0 1,-8 37,1-3,0 8,13-48,-2 0,0 0,-1-1,0 1,0-1,-2 0,-6 13,-1-1,2 0,1 0,1 1,1 0,2 0,-6 40,10-58,-49 300,49-296,0 1,-1 0,-1-1,0 0,-11 21,1-7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48:05.484"/>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2389 1,'-6'0,"-22"0,1 0,-39 7,56-5,0 1,1 0,-1 0,1 1,0 0,0 1,0 0,0 0,-15 13,-50 39,42-33,-53 49,65-54,-1-2,-28 19,25-19,-36 32,39-30,0-1,-1-1,-1-2,-28 16,-105 43,112-54,-2-1,-59 14,77-26,1 1,0 1,0 2,1 0,0 2,1 1,-37 27,-103 82,91-83,62-35,-1 1,1 0,0 1,0 0,1 1,0 0,-11 11,-215 207,23 38,121-142,8 1,52-72,26-41,1 1,1-1,0 2,0-1,1 0,-3 17,1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56:47.192"/>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1445 5265,'-35'0,"0"-2,0-1,1-1,-1-2,1-2,1-1,0-1,0-2,-34-17,40 17,0 1,-54-14,56 19,1-1,0-1,-44-23,60 27,0-1,1-1,-1 0,1 0,1 0,-1-1,1 1,0-2,1 1,0-1,0 1,1-1,-1-1,2 1,-4-9,0-15,1 1,2-1,0 0,3 0,0 0,7-49,-2-8,-3 32,-2-83,0 125,-1 1,0-1,-2 1,1 0,-2 0,0 0,-9-18,-32-57,4-2,-39-119,66 165,2 0,2 0,2-1,-5-67,-15-169,22 226,3 23,-2 1,-1 0,-1 0,-2 1,-2 0,-17-36,19 54,0 0,0 1,-1 0,-1 0,0 1,-25-17,18 14,2-1,-24-24,27 21,0-1,2-1,0 0,1 0,1-2,1 1,0-1,2 0,1-1,0 1,-2-32,1-28,5-156,5 127,-4 61,3 0,1 1,3-1,2 1,3 0,1 1,20-49,-11 43,-9 18,3 0,19-33,-23 53,0 0,1 0,1 2,0 0,1 0,0 1,1 1,1 0,0 1,26-13,16-4,113-38,-14 8,-131 47,222-88,-221 88,-2 0,1-2,-1 0,24-20,-24 17,1 0,0 2,45-19,-38 22,-1-2,0-1,30-19,-45 22,-1 0,0-1,-1-1,0 0,-1-1,22-29,12-20,69-120,-90 136,-15 28,-2 0,11-25,-12 19,5-15,2 1,1 1,36-57,-22 35,-21 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59:03.496"/>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3079 1,'-22'0,"2"0,-1 0,-31 6,44-5,0 1,0 1,0-1,1 1,0 1,-1-1,1 1,0 1,-11 8,-11 14,2 0,2 2,-32 45,30-38,-2 0,-34 32,45-51,-1 0,0-2,-26 16,35-25,-1-1,1 0,-1-1,0 0,0-1,0 0,0-1,-1 0,-14 0,-267-2,114-3,82-2,-186-34,68 5,111 20,-91-8,176 21,-51-1,-117-19,172 18,0 1,0 0,0 0,0 2,0 0,0 1,-16 2,24-1,0 0,1 0,-1 0,1 1,0 0,0 0,0 1,0-1,1 1,-1 1,1-1,0 1,0 0,1 0,-1 0,1 0,-6 12,-6 9,0-1,-2 0,-1-2,-1 0,-1-1,-1-1,0 0,-30 19,36-29,1 2,-17 18,-18 15,37-35,-11 7,0 2,1 0,-24 29,40-40,0 0,1 0,1 1,-1 0,1 0,1 0,0 1,1-1,0 1,0 0,1 0,-1 16,0 54,11 144,-4-198,1 1,1-1,2-1,0 1,15 29,-14-40,1 0,0-1,1-1,1 1,15 14,-17-21,-1 1,-1 1,1-1,-1 1,-1 1,0 0,0 0,-1 0,-1 1,0 0,0 0,5 24,-5 22,-3 0,-7 76,1-7,5-48,0-30,-1 1,-3-1,-11 65,6-70,-6 63,13-75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59:05.87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7-03T22:59:18.379"/>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2274 1,'-24'1,"0"2,1 0,-28 8,24-4,-52 4,-80-11,-24 2,169 0,0 1,0 0,0 1,0 1,1 0,0 1,-17 9,-83 60,99-65,3-1,1 1,0 1,0-1,1 2,1-1,-8 14,-27 34,8-16,29-34,0-1,0 0,-1 0,0 0,0-1,-1 0,0-1,0 0,-19 11,0-6,0-1,-1-1,0-1,-1-2,-56 6,60-7,0 1,1 0,-37 16,-35 10,81-28,-1 0,2 1,-1 1,0 0,1 0,1 2,-1 0,1 0,0 1,1 1,0 0,0 1,2 0,-1 1,1 0,1 0,0 1,1 1,-11 20,16-27,-7 19,-2-1,-1-1,-1 0,-1 0,-30 35,2-5,38-45,-1 0,0-1,-1 0,0 0,0-1,-1 1,0-2,0 1,0-1,-10 5,-188 116,167-93,28-21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30B19-302D-4A04-A6B9-E9BB8AE4FCC2}" type="datetimeFigureOut">
              <a:rPr lang="en-US" smtClean="0"/>
              <a:t>7/12/2026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8A9F21-7D6D-4A4D-A23E-D7E88028557A}" type="slidenum">
              <a:rPr lang="en-US" smtClean="0"/>
              <a:t>‹#›</a:t>
            </a:fld>
            <a:endParaRPr lang="en-US"/>
          </a:p>
        </p:txBody>
      </p:sp>
    </p:spTree>
    <p:extLst>
      <p:ext uri="{BB962C8B-B14F-4D97-AF65-F5344CB8AC3E}">
        <p14:creationId xmlns:p14="http://schemas.microsoft.com/office/powerpoint/2010/main" val="214223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60749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5B7BE-2BCD-496D-82D7-BB28FAFA6B66}"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7198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424547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27574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3183700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3100540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244011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509590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21947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108574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29335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637413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12459-FA4A-4FEF-8212-3C2368E89CCC}"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3535096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412459-FA4A-4FEF-8212-3C2368E89CCC}"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180940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412459-FA4A-4FEF-8212-3C2368E89CCC}"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3658741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412459-FA4A-4FEF-8212-3C2368E89CCC}" type="datetimeFigureOut">
              <a:rPr lang="en-US" smtClean="0"/>
              <a:t>7/12/2026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13753564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12459-FA4A-4FEF-8212-3C2368E89CCC}" type="datetimeFigureOut">
              <a:rPr lang="en-US" smtClean="0"/>
              <a:t>7/12/2026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278215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12459-FA4A-4FEF-8212-3C2368E89CCC}"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494139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12459-FA4A-4FEF-8212-3C2368E89CCC}"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108579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465764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12459-FA4A-4FEF-8212-3C2368E89CCC}"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6C0A5-8D32-4F89-9F51-50A6BAA1601A}" type="slidenum">
              <a:rPr lang="en-US" smtClean="0"/>
              <a:t>‹#›</a:t>
            </a:fld>
            <a:endParaRPr lang="en-US"/>
          </a:p>
        </p:txBody>
      </p:sp>
    </p:spTree>
    <p:extLst>
      <p:ext uri="{BB962C8B-B14F-4D97-AF65-F5344CB8AC3E}">
        <p14:creationId xmlns:p14="http://schemas.microsoft.com/office/powerpoint/2010/main" val="183481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267340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F5B7BE-2BCD-496D-82D7-BB28FAFA6B66}"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986584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F5B7BE-2BCD-496D-82D7-BB28FAFA6B66}" type="datetimeFigureOut">
              <a:rPr lang="en-US" smtClean="0"/>
              <a:t>7/12/2026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29497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9402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8110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E4F5B7BE-2BCD-496D-82D7-BB28FAFA6B66}" type="datetimeFigureOut">
              <a:rPr lang="en-US" smtClean="0"/>
              <a:t>7/12/2026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11525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F5B7BE-2BCD-496D-82D7-BB28FAFA6B66}" type="datetimeFigureOut">
              <a:rPr lang="en-US" smtClean="0"/>
              <a:t>7/12/2026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D53BB-76EA-4494-B2C4-5D3C07B04EE6}" type="slidenum">
              <a:rPr lang="en-US" smtClean="0"/>
              <a:t>‹#›</a:t>
            </a:fld>
            <a:endParaRPr lang="en-US"/>
          </a:p>
        </p:txBody>
      </p:sp>
    </p:spTree>
    <p:extLst>
      <p:ext uri="{BB962C8B-B14F-4D97-AF65-F5344CB8AC3E}">
        <p14:creationId xmlns:p14="http://schemas.microsoft.com/office/powerpoint/2010/main" val="331881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4F5B7BE-2BCD-496D-82D7-BB28FAFA6B66}" type="datetimeFigureOut">
              <a:rPr lang="en-US" smtClean="0"/>
              <a:t>7/12/2026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15D53BB-76EA-4494-B2C4-5D3C07B04EE6}" type="slidenum">
              <a:rPr lang="en-US" smtClean="0"/>
              <a:t>‹#›</a:t>
            </a:fld>
            <a:endParaRPr lang="en-US"/>
          </a:p>
        </p:txBody>
      </p:sp>
    </p:spTree>
    <p:extLst>
      <p:ext uri="{BB962C8B-B14F-4D97-AF65-F5344CB8AC3E}">
        <p14:creationId xmlns:p14="http://schemas.microsoft.com/office/powerpoint/2010/main" val="3402657158"/>
      </p:ext>
    </p:extLst>
  </p:cSld>
  <p:clrMap bg1="dk1" tx1="lt1" bg2="dk2" tx2="lt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 id="2147484305" r:id="rId14"/>
    <p:sldLayoutId id="2147484306" r:id="rId15"/>
    <p:sldLayoutId id="2147484307" r:id="rId16"/>
    <p:sldLayoutId id="214748430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12459-FA4A-4FEF-8212-3C2368E89CCC}" type="datetimeFigureOut">
              <a:rPr lang="en-US" smtClean="0"/>
              <a:t>7/12/2026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6C0A5-8D32-4F89-9F51-50A6BAA1601A}" type="slidenum">
              <a:rPr lang="en-US" smtClean="0"/>
              <a:t>‹#›</a:t>
            </a:fld>
            <a:endParaRPr lang="en-US"/>
          </a:p>
        </p:txBody>
      </p:sp>
    </p:spTree>
    <p:extLst>
      <p:ext uri="{BB962C8B-B14F-4D97-AF65-F5344CB8AC3E}">
        <p14:creationId xmlns:p14="http://schemas.microsoft.com/office/powerpoint/2010/main" val="2036938385"/>
      </p:ext>
    </p:extLst>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ustomXml" Target="../ink/ink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customXml" Target="../ink/ink6.xml"/><Relationship Id="rId18" Type="http://schemas.openxmlformats.org/officeDocument/2006/relationships/image" Target="../media/image220.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9.png"/><Relationship Id="rId17" Type="http://schemas.openxmlformats.org/officeDocument/2006/relationships/customXml" Target="../ink/ink8.xml"/><Relationship Id="rId2" Type="http://schemas.openxmlformats.org/officeDocument/2006/relationships/image" Target="../media/image14.png"/><Relationship Id="rId16" Type="http://schemas.openxmlformats.org/officeDocument/2006/relationships/image" Target="../media/image21.png"/><Relationship Id="rId20"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8.png"/><Relationship Id="rId19" Type="http://schemas.openxmlformats.org/officeDocument/2006/relationships/customXml" Target="../ink/ink9.xml"/><Relationship Id="rId4" Type="http://schemas.openxmlformats.org/officeDocument/2006/relationships/image" Target="../media/image15.png"/><Relationship Id="rId9" Type="http://schemas.openxmlformats.org/officeDocument/2006/relationships/customXml" Target="../ink/ink4.xm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269" y="265872"/>
            <a:ext cx="11953461" cy="3163128"/>
          </a:xfrm>
        </p:spPr>
        <p:txBody>
          <a:bodyPr>
            <a:normAutofit/>
          </a:bodyPr>
          <a:lstStyle/>
          <a:p>
            <a:pPr algn="ctr"/>
            <a:r>
              <a:rPr lang="en-US" sz="3800" b="1" dirty="0">
                <a:effectLst/>
              </a:rPr>
              <a:t>IS YOUR HOUSE BUILT ON A SOLID FOUNDATION?  </a:t>
            </a:r>
            <a:br>
              <a:rPr lang="en-US" sz="4400" b="1" dirty="0">
                <a:effectLst/>
              </a:rPr>
            </a:br>
            <a:r>
              <a:rPr lang="en-US" sz="4400" b="1" dirty="0" err="1">
                <a:solidFill>
                  <a:srgbClr val="FFFF00"/>
                </a:solidFill>
              </a:rPr>
              <a:t>你的房子是否建造在堅固的根基上</a:t>
            </a:r>
            <a:r>
              <a:rPr lang="en-US" sz="4400" b="1" dirty="0">
                <a:solidFill>
                  <a:srgbClr val="FFFF00"/>
                </a:solidFill>
              </a:rPr>
              <a:t>？</a:t>
            </a:r>
            <a:br>
              <a:rPr lang="en-US" sz="4400" b="1" dirty="0">
                <a:solidFill>
                  <a:srgbClr val="FFFF00"/>
                </a:solidFill>
              </a:rPr>
            </a:br>
            <a:r>
              <a:rPr lang="en-US" b="1" dirty="0">
                <a:effectLst/>
              </a:rPr>
              <a:t>Matthew </a:t>
            </a:r>
            <a:r>
              <a:rPr lang="en-US" dirty="0"/>
              <a:t> </a:t>
            </a:r>
            <a:r>
              <a:rPr lang="en-US" dirty="0" err="1">
                <a:solidFill>
                  <a:srgbClr val="FFFF00"/>
                </a:solidFill>
              </a:rPr>
              <a:t>馬太福音</a:t>
            </a:r>
            <a:r>
              <a:rPr lang="en-US" dirty="0"/>
              <a:t> </a:t>
            </a:r>
            <a:r>
              <a:rPr lang="en-US" b="1" dirty="0">
                <a:effectLst/>
              </a:rPr>
              <a:t>7:24-27</a:t>
            </a:r>
            <a:r>
              <a:rPr lang="en-US" dirty="0"/>
              <a:t> </a:t>
            </a:r>
            <a:r>
              <a:rPr lang="en-US" b="1" dirty="0">
                <a:effectLst/>
              </a:rPr>
              <a:t> </a:t>
            </a:r>
            <a:endParaRPr lang="en-US" b="1" dirty="0"/>
          </a:p>
        </p:txBody>
      </p:sp>
      <p:pic>
        <p:nvPicPr>
          <p:cNvPr id="3" name="Picture 2">
            <a:extLst>
              <a:ext uri="{FF2B5EF4-FFF2-40B4-BE49-F238E27FC236}">
                <a16:creationId xmlns:a16="http://schemas.microsoft.com/office/drawing/2014/main" id="{A25C901A-5BAE-1A62-ABE2-32F8A7877717}"/>
              </a:ext>
            </a:extLst>
          </p:cNvPr>
          <p:cNvPicPr>
            <a:picLocks noChangeAspect="1"/>
          </p:cNvPicPr>
          <p:nvPr/>
        </p:nvPicPr>
        <p:blipFill>
          <a:blip r:embed="rId2"/>
          <a:srcRect t="14417"/>
          <a:stretch>
            <a:fillRect/>
          </a:stretch>
        </p:blipFill>
        <p:spPr>
          <a:xfrm>
            <a:off x="3538330" y="2345635"/>
            <a:ext cx="5462747" cy="4512365"/>
          </a:xfrm>
          <a:prstGeom prst="rect">
            <a:avLst/>
          </a:prstGeom>
        </p:spPr>
      </p:pic>
    </p:spTree>
    <p:extLst>
      <p:ext uri="{BB962C8B-B14F-4D97-AF65-F5344CB8AC3E}">
        <p14:creationId xmlns:p14="http://schemas.microsoft.com/office/powerpoint/2010/main" val="4157844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2B5B9-10F4-503D-35D7-88307466A938}"/>
              </a:ext>
            </a:extLst>
          </p:cNvPr>
          <p:cNvSpPr>
            <a:spLocks noGrp="1"/>
          </p:cNvSpPr>
          <p:nvPr>
            <p:ph type="title"/>
          </p:nvPr>
        </p:nvSpPr>
        <p:spPr/>
        <p:txBody>
          <a:bodyPr/>
          <a:lstStyle/>
          <a:p>
            <a:r>
              <a:rPr lang="en-US" b="1" dirty="0"/>
              <a:t>Restoring our Families</a:t>
            </a:r>
            <a:br>
              <a:rPr lang="en-US" b="1" dirty="0"/>
            </a:br>
            <a:r>
              <a:rPr lang="en-US" sz="4400" b="1" dirty="0" err="1">
                <a:solidFill>
                  <a:srgbClr val="FFFF00"/>
                </a:solidFill>
              </a:rPr>
              <a:t>重建我們的家庭</a:t>
            </a:r>
            <a:endParaRPr lang="en-US" b="1" dirty="0">
              <a:solidFill>
                <a:srgbClr val="FFFF00"/>
              </a:solidFill>
            </a:endParaRPr>
          </a:p>
        </p:txBody>
      </p:sp>
      <p:sp>
        <p:nvSpPr>
          <p:cNvPr id="3" name="Content Placeholder 2">
            <a:extLst>
              <a:ext uri="{FF2B5EF4-FFF2-40B4-BE49-F238E27FC236}">
                <a16:creationId xmlns:a16="http://schemas.microsoft.com/office/drawing/2014/main" id="{15465156-E551-925B-6920-66C8D4D50EB6}"/>
              </a:ext>
            </a:extLst>
          </p:cNvPr>
          <p:cNvSpPr>
            <a:spLocks noGrp="1"/>
          </p:cNvSpPr>
          <p:nvPr>
            <p:ph idx="1"/>
          </p:nvPr>
        </p:nvSpPr>
        <p:spPr>
          <a:xfrm>
            <a:off x="259307" y="2209801"/>
            <a:ext cx="11696132" cy="4195481"/>
          </a:xfrm>
        </p:spPr>
        <p:txBody>
          <a:bodyPr>
            <a:normAutofit/>
          </a:bodyPr>
          <a:lstStyle/>
          <a:p>
            <a:pPr marL="0" indent="0">
              <a:buNone/>
            </a:pPr>
            <a:r>
              <a:rPr lang="en-US" sz="3200" b="1" dirty="0"/>
              <a:t>“There is a way that seems right to man, but the end leads to </a:t>
            </a:r>
            <a:r>
              <a:rPr lang="en-US" sz="3200" b="1" dirty="0">
                <a:solidFill>
                  <a:srgbClr val="FF0000"/>
                </a:solidFill>
              </a:rPr>
              <a:t>death</a:t>
            </a:r>
            <a:r>
              <a:rPr lang="en-US" sz="3200" b="1" dirty="0"/>
              <a:t>.” </a:t>
            </a:r>
            <a:r>
              <a:rPr lang="en-US" sz="3200" b="1" dirty="0">
                <a:solidFill>
                  <a:srgbClr val="FFFF00"/>
                </a:solidFill>
              </a:rPr>
              <a:t>Prov. 14:12</a:t>
            </a:r>
          </a:p>
          <a:p>
            <a:pPr marL="0" indent="0">
              <a:buNone/>
            </a:pPr>
            <a:r>
              <a:rPr lang="en-US" sz="4000" b="1" dirty="0">
                <a:solidFill>
                  <a:srgbClr val="FFFF00"/>
                </a:solidFill>
              </a:rPr>
              <a:t>「</a:t>
            </a:r>
            <a:r>
              <a:rPr lang="en-US" sz="4000" b="1" dirty="0" err="1">
                <a:solidFill>
                  <a:srgbClr val="FFFF00"/>
                </a:solidFill>
              </a:rPr>
              <a:t>有一條路，人以為正，至終成為死亡之路</a:t>
            </a:r>
            <a:r>
              <a:rPr lang="en-US" sz="4000" b="1" dirty="0">
                <a:solidFill>
                  <a:srgbClr val="FFFF00"/>
                </a:solidFill>
              </a:rPr>
              <a:t>。」</a:t>
            </a:r>
          </a:p>
          <a:p>
            <a:pPr marL="0" indent="0">
              <a:buNone/>
            </a:pPr>
            <a:r>
              <a:rPr lang="en-US" sz="4000" b="1" dirty="0" err="1">
                <a:solidFill>
                  <a:srgbClr val="FFFF00"/>
                </a:solidFill>
              </a:rPr>
              <a:t>箴言</a:t>
            </a:r>
            <a:r>
              <a:rPr lang="en-US" sz="4000" b="1" dirty="0">
                <a:solidFill>
                  <a:srgbClr val="FFFF00"/>
                </a:solidFill>
              </a:rPr>
              <a:t> 14:12</a:t>
            </a:r>
          </a:p>
          <a:p>
            <a:pPr marL="0" indent="0">
              <a:buNone/>
            </a:pPr>
            <a:endParaRPr lang="en-US" sz="3200" b="1" dirty="0">
              <a:solidFill>
                <a:srgbClr val="FFFF00"/>
              </a:solidFill>
            </a:endParaRPr>
          </a:p>
        </p:txBody>
      </p:sp>
    </p:spTree>
    <p:extLst>
      <p:ext uri="{BB962C8B-B14F-4D97-AF65-F5344CB8AC3E}">
        <p14:creationId xmlns:p14="http://schemas.microsoft.com/office/powerpoint/2010/main" val="356980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0" y="0"/>
            <a:ext cx="10353761" cy="1654629"/>
          </a:xfrm>
        </p:spPr>
        <p:txBody>
          <a:bodyPr/>
          <a:lstStyle/>
          <a:p>
            <a:r>
              <a:rPr lang="en-US" b="1" dirty="0"/>
              <a:t>Restoring our Families</a:t>
            </a:r>
            <a:br>
              <a:rPr lang="en-US" b="1" dirty="0"/>
            </a:br>
            <a:r>
              <a:rPr lang="en-US" sz="4400" b="1" dirty="0" err="1">
                <a:solidFill>
                  <a:srgbClr val="FFFF00"/>
                </a:solidFill>
              </a:rPr>
              <a:t>重建我們的家庭</a:t>
            </a:r>
            <a:endParaRPr lang="en-US" b="1" dirty="0">
              <a:solidFill>
                <a:srgbClr val="FFFF00"/>
              </a:solidFill>
            </a:endParaRPr>
          </a:p>
        </p:txBody>
      </p:sp>
      <p:sp>
        <p:nvSpPr>
          <p:cNvPr id="3" name="Content Placeholder 2"/>
          <p:cNvSpPr>
            <a:spLocks noGrp="1"/>
          </p:cNvSpPr>
          <p:nvPr>
            <p:ph idx="1"/>
          </p:nvPr>
        </p:nvSpPr>
        <p:spPr>
          <a:xfrm>
            <a:off x="370115" y="1654629"/>
            <a:ext cx="11451770" cy="5046422"/>
          </a:xfrm>
        </p:spPr>
        <p:txBody>
          <a:bodyPr>
            <a:normAutofit fontScale="92500" lnSpcReduction="10000"/>
          </a:bodyPr>
          <a:lstStyle/>
          <a:p>
            <a:endParaRPr lang="en-US" dirty="0">
              <a:effectLst/>
            </a:endParaRPr>
          </a:p>
          <a:p>
            <a:pPr marL="0" indent="0">
              <a:buNone/>
            </a:pPr>
            <a:r>
              <a:rPr lang="en-US" sz="3900" b="1" dirty="0">
                <a:effectLst/>
              </a:rPr>
              <a:t>“Unless the LORD builds the house, its builders labor in vain. Unless the LORD watches over the city, the watchmen stand guard in vain.”</a:t>
            </a:r>
            <a:r>
              <a:rPr lang="en-US" sz="3900" dirty="0">
                <a:effectLst/>
              </a:rPr>
              <a:t> </a:t>
            </a:r>
          </a:p>
          <a:p>
            <a:pPr marL="0" indent="0">
              <a:buNone/>
            </a:pPr>
            <a:r>
              <a:rPr lang="en-US" sz="3900" b="1" dirty="0">
                <a:solidFill>
                  <a:srgbClr val="FFFF00"/>
                </a:solidFill>
                <a:effectLst/>
              </a:rPr>
              <a:t>Psalm 127:1</a:t>
            </a:r>
          </a:p>
          <a:p>
            <a:pPr marL="0" indent="0">
              <a:buNone/>
            </a:pPr>
            <a:endParaRPr lang="en-US" sz="900" b="1" dirty="0">
              <a:solidFill>
                <a:srgbClr val="FFFF00"/>
              </a:solidFill>
              <a:effectLst/>
            </a:endParaRPr>
          </a:p>
          <a:p>
            <a:pPr marL="0" indent="0">
              <a:buNone/>
            </a:pPr>
            <a:r>
              <a:rPr lang="en-US" sz="3200" dirty="0"/>
              <a:t>「</a:t>
            </a:r>
            <a:r>
              <a:rPr lang="en-US" sz="4800" b="1" dirty="0" err="1">
                <a:solidFill>
                  <a:srgbClr val="FFFF00"/>
                </a:solidFill>
              </a:rPr>
              <a:t>若不是耶和華建造房屋，建造的人就枉然勞力；若不是耶和華看守城池，看守的人就枉然警醒</a:t>
            </a:r>
            <a:r>
              <a:rPr lang="en-US" sz="4800" b="1" dirty="0">
                <a:solidFill>
                  <a:srgbClr val="FFFF00"/>
                </a:solidFill>
              </a:rPr>
              <a:t>。」</a:t>
            </a:r>
            <a:r>
              <a:rPr lang="en-US" sz="4800" b="1" dirty="0" err="1">
                <a:solidFill>
                  <a:srgbClr val="FFFF00"/>
                </a:solidFill>
              </a:rPr>
              <a:t>詩篇</a:t>
            </a:r>
            <a:r>
              <a:rPr lang="en-US" sz="4800" b="1" dirty="0">
                <a:solidFill>
                  <a:srgbClr val="FFFF00"/>
                </a:solidFill>
              </a:rPr>
              <a:t> 127:1</a:t>
            </a:r>
          </a:p>
          <a:p>
            <a:pPr marL="0" indent="0">
              <a:buNone/>
            </a:pPr>
            <a:endParaRPr lang="en-US" sz="3200" b="1" dirty="0">
              <a:solidFill>
                <a:srgbClr val="FFFF00"/>
              </a:solidFill>
            </a:endParaRPr>
          </a:p>
        </p:txBody>
      </p:sp>
    </p:spTree>
    <p:extLst>
      <p:ext uri="{BB962C8B-B14F-4D97-AF65-F5344CB8AC3E}">
        <p14:creationId xmlns:p14="http://schemas.microsoft.com/office/powerpoint/2010/main" val="61660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78" y="0"/>
            <a:ext cx="9404723" cy="1400530"/>
          </a:xfrm>
        </p:spPr>
        <p:txBody>
          <a:bodyPr/>
          <a:lstStyle/>
          <a:p>
            <a:r>
              <a:rPr lang="en-US" b="1" dirty="0"/>
              <a:t>Restoring our Families </a:t>
            </a:r>
            <a:br>
              <a:rPr lang="en-US" b="1" dirty="0"/>
            </a:br>
            <a:r>
              <a:rPr lang="en-US" sz="4800" b="1" dirty="0" err="1">
                <a:solidFill>
                  <a:srgbClr val="FFFF00"/>
                </a:solidFill>
              </a:rPr>
              <a:t>重建我們的家庭</a:t>
            </a:r>
            <a:endParaRPr lang="en-US" b="1" dirty="0">
              <a:solidFill>
                <a:srgbClr val="FFFF00"/>
              </a:solidFill>
            </a:endParaRPr>
          </a:p>
        </p:txBody>
      </p:sp>
      <p:sp>
        <p:nvSpPr>
          <p:cNvPr id="3" name="Content Placeholder 2"/>
          <p:cNvSpPr>
            <a:spLocks noGrp="1"/>
          </p:cNvSpPr>
          <p:nvPr>
            <p:ph idx="1"/>
          </p:nvPr>
        </p:nvSpPr>
        <p:spPr>
          <a:xfrm>
            <a:off x="477078" y="1593669"/>
            <a:ext cx="11529392" cy="5055325"/>
          </a:xfrm>
        </p:spPr>
        <p:txBody>
          <a:bodyPr>
            <a:normAutofit fontScale="92500" lnSpcReduction="10000"/>
          </a:bodyPr>
          <a:lstStyle/>
          <a:p>
            <a:endParaRPr lang="en-US" sz="3600" b="1" dirty="0"/>
          </a:p>
          <a:p>
            <a:pPr>
              <a:buFont typeface="Wingdings" panose="05000000000000000000" pitchFamily="2" charset="2"/>
              <a:buChar char="Ø"/>
            </a:pPr>
            <a:r>
              <a:rPr lang="en-US" sz="3900" b="1" dirty="0"/>
              <a:t>We find spiritual fulfillment </a:t>
            </a:r>
            <a:r>
              <a:rPr lang="en-US" sz="3900" b="1" u="sng" dirty="0">
                <a:solidFill>
                  <a:srgbClr val="FFFF00"/>
                </a:solidFill>
              </a:rPr>
              <a:t>only in Jesus</a:t>
            </a:r>
            <a:r>
              <a:rPr lang="en-US" sz="3900" b="1" dirty="0"/>
              <a:t>.</a:t>
            </a:r>
          </a:p>
          <a:p>
            <a:pPr marL="0" indent="0">
              <a:buNone/>
            </a:pPr>
            <a:r>
              <a:rPr lang="en-US" sz="5200" b="1" dirty="0" err="1">
                <a:solidFill>
                  <a:srgbClr val="FFFF00"/>
                </a:solidFill>
              </a:rPr>
              <a:t>真正的屬靈滿足只</a:t>
            </a:r>
            <a:r>
              <a:rPr lang="en-US" sz="5200" b="1" u="sng" dirty="0" err="1">
                <a:solidFill>
                  <a:srgbClr val="FFFF00"/>
                </a:solidFill>
              </a:rPr>
              <a:t>能在耶穌基督裡</a:t>
            </a:r>
            <a:r>
              <a:rPr lang="en-US" sz="5200" b="1" dirty="0" err="1">
                <a:solidFill>
                  <a:srgbClr val="FFFF00"/>
                </a:solidFill>
              </a:rPr>
              <a:t>找到</a:t>
            </a:r>
            <a:r>
              <a:rPr lang="en-US" sz="5200" b="1" dirty="0">
                <a:solidFill>
                  <a:srgbClr val="FFFF00"/>
                </a:solidFill>
              </a:rPr>
              <a:t>。</a:t>
            </a:r>
          </a:p>
          <a:p>
            <a:pPr marL="0" indent="0">
              <a:buNone/>
            </a:pPr>
            <a:endParaRPr lang="en-US" dirty="0"/>
          </a:p>
          <a:p>
            <a:pPr marL="0" indent="0">
              <a:buNone/>
            </a:pPr>
            <a:r>
              <a:rPr lang="en-US" sz="3900" b="1" dirty="0">
                <a:solidFill>
                  <a:srgbClr val="FFFF00"/>
                </a:solidFill>
              </a:rPr>
              <a:t>Jesus</a:t>
            </a:r>
            <a:r>
              <a:rPr lang="en-US" sz="3900" b="1" dirty="0"/>
              <a:t> </a:t>
            </a:r>
            <a:r>
              <a:rPr lang="en-US" sz="3900" b="1" dirty="0">
                <a:solidFill>
                  <a:srgbClr val="FFFF00"/>
                </a:solidFill>
              </a:rPr>
              <a:t>said</a:t>
            </a:r>
            <a:r>
              <a:rPr lang="en-US" sz="3900" b="1" dirty="0"/>
              <a:t>, “I am the way, the truth and the life, no one comes to God except through Me.” </a:t>
            </a:r>
            <a:r>
              <a:rPr lang="en-US" sz="3900" b="1" dirty="0">
                <a:solidFill>
                  <a:srgbClr val="FFFF00"/>
                </a:solidFill>
              </a:rPr>
              <a:t>John 14:6 </a:t>
            </a:r>
          </a:p>
          <a:p>
            <a:pPr marL="0" indent="0">
              <a:buNone/>
            </a:pPr>
            <a:r>
              <a:rPr lang="en-US" sz="4800" b="1" dirty="0" err="1">
                <a:solidFill>
                  <a:srgbClr val="FFFF00"/>
                </a:solidFill>
              </a:rPr>
              <a:t>耶穌說：我就是道路、真理、生命；若不藉著我，沒有人能到父那裡去</a:t>
            </a:r>
            <a:r>
              <a:rPr lang="en-US" sz="4800" b="1" dirty="0">
                <a:solidFill>
                  <a:srgbClr val="FFFF00"/>
                </a:solidFill>
              </a:rPr>
              <a:t>。」</a:t>
            </a:r>
            <a:r>
              <a:rPr lang="en-US" sz="4800" b="1" dirty="0" err="1">
                <a:solidFill>
                  <a:srgbClr val="FFFF00"/>
                </a:solidFill>
              </a:rPr>
              <a:t>約翰福音</a:t>
            </a:r>
            <a:r>
              <a:rPr lang="en-US" sz="4800" b="1" dirty="0">
                <a:solidFill>
                  <a:srgbClr val="FFFF00"/>
                </a:solidFill>
              </a:rPr>
              <a:t> 14:6</a:t>
            </a:r>
          </a:p>
          <a:p>
            <a:pPr marL="0" indent="0">
              <a:buNone/>
            </a:pPr>
            <a:endParaRPr lang="en-US" sz="3200" b="1" dirty="0">
              <a:solidFill>
                <a:srgbClr val="FFFF00"/>
              </a:solidFill>
            </a:endParaRPr>
          </a:p>
        </p:txBody>
      </p:sp>
    </p:spTree>
    <p:extLst>
      <p:ext uri="{BB962C8B-B14F-4D97-AF65-F5344CB8AC3E}">
        <p14:creationId xmlns:p14="http://schemas.microsoft.com/office/powerpoint/2010/main" val="395064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A35D-2E37-D7B0-0D3F-D50D9939E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36BD55-B702-29DB-527C-96841E6656C0}"/>
              </a:ext>
            </a:extLst>
          </p:cNvPr>
          <p:cNvSpPr>
            <a:spLocks noGrp="1"/>
          </p:cNvSpPr>
          <p:nvPr>
            <p:ph type="title"/>
          </p:nvPr>
        </p:nvSpPr>
        <p:spPr>
          <a:xfrm>
            <a:off x="553346" y="73419"/>
            <a:ext cx="9404723" cy="1400530"/>
          </a:xfrm>
        </p:spPr>
        <p:txBody>
          <a:bodyPr/>
          <a:lstStyle/>
          <a:p>
            <a:r>
              <a:rPr lang="en-US" sz="4400" b="1" dirty="0"/>
              <a:t>Restoring our Families</a:t>
            </a:r>
            <a:br>
              <a:rPr lang="en-US" sz="4400" b="1" dirty="0"/>
            </a:br>
            <a:r>
              <a:rPr lang="en-US" sz="4400" b="1" dirty="0" err="1">
                <a:solidFill>
                  <a:srgbClr val="FFFF00"/>
                </a:solidFill>
              </a:rPr>
              <a:t>重建我們的家庭</a:t>
            </a:r>
            <a:endParaRPr lang="en-US" sz="4400" b="1" dirty="0">
              <a:solidFill>
                <a:srgbClr val="FFFF00"/>
              </a:solidFill>
            </a:endParaRPr>
          </a:p>
        </p:txBody>
      </p:sp>
      <p:sp>
        <p:nvSpPr>
          <p:cNvPr id="3" name="Content Placeholder 2">
            <a:extLst>
              <a:ext uri="{FF2B5EF4-FFF2-40B4-BE49-F238E27FC236}">
                <a16:creationId xmlns:a16="http://schemas.microsoft.com/office/drawing/2014/main" id="{C9BD6DA4-2885-9346-5B87-CFA0950858F5}"/>
              </a:ext>
            </a:extLst>
          </p:cNvPr>
          <p:cNvSpPr>
            <a:spLocks noGrp="1"/>
          </p:cNvSpPr>
          <p:nvPr>
            <p:ph idx="1"/>
          </p:nvPr>
        </p:nvSpPr>
        <p:spPr>
          <a:xfrm>
            <a:off x="397565" y="1349957"/>
            <a:ext cx="10875316" cy="5055325"/>
          </a:xfrm>
        </p:spPr>
        <p:txBody>
          <a:bodyPr/>
          <a:lstStyle/>
          <a:p>
            <a:pPr marL="0" indent="0">
              <a:buNone/>
            </a:pPr>
            <a:endParaRPr lang="en-US" sz="2400" dirty="0"/>
          </a:p>
          <a:p>
            <a:pPr>
              <a:buFont typeface="Wingdings" panose="05000000000000000000" pitchFamily="2" charset="2"/>
              <a:buChar char="Ø"/>
            </a:pPr>
            <a:r>
              <a:rPr lang="en-US" sz="3600" b="1" dirty="0"/>
              <a:t>God’s ideal for marriage</a:t>
            </a:r>
          </a:p>
          <a:p>
            <a:pPr marL="0" indent="0">
              <a:buNone/>
            </a:pPr>
            <a:r>
              <a:rPr lang="en-US" sz="4800" b="1" dirty="0" err="1">
                <a:solidFill>
                  <a:srgbClr val="FFFF00"/>
                </a:solidFill>
              </a:rPr>
              <a:t>神對婚姻的心意</a:t>
            </a:r>
            <a:endParaRPr lang="en-US" sz="4800" b="1" dirty="0">
              <a:solidFill>
                <a:srgbClr val="FFFF00"/>
              </a:solidFill>
            </a:endParaRPr>
          </a:p>
        </p:txBody>
      </p:sp>
      <p:pic>
        <p:nvPicPr>
          <p:cNvPr id="4" name="Picture 3">
            <a:extLst>
              <a:ext uri="{FF2B5EF4-FFF2-40B4-BE49-F238E27FC236}">
                <a16:creationId xmlns:a16="http://schemas.microsoft.com/office/drawing/2014/main" id="{C8DEFB27-C4D6-A819-2B09-3510854C2D44}"/>
              </a:ext>
            </a:extLst>
          </p:cNvPr>
          <p:cNvPicPr>
            <a:picLocks noChangeAspect="1"/>
          </p:cNvPicPr>
          <p:nvPr/>
        </p:nvPicPr>
        <p:blipFill>
          <a:blip r:embed="rId2"/>
          <a:srcRect l="16922" r="18550"/>
          <a:stretch>
            <a:fillRect/>
          </a:stretch>
        </p:blipFill>
        <p:spPr>
          <a:xfrm>
            <a:off x="6824870" y="2395667"/>
            <a:ext cx="4969565" cy="4221482"/>
          </a:xfrm>
          <a:prstGeom prst="rect">
            <a:avLst/>
          </a:prstGeom>
        </p:spPr>
      </p:pic>
    </p:spTree>
    <p:extLst>
      <p:ext uri="{BB962C8B-B14F-4D97-AF65-F5344CB8AC3E}">
        <p14:creationId xmlns:p14="http://schemas.microsoft.com/office/powerpoint/2010/main" val="3970136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2372D-32A7-67CF-A938-118F5D528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F603F-D1E3-D97F-7942-51AA7DEAABB9}"/>
              </a:ext>
            </a:extLst>
          </p:cNvPr>
          <p:cNvSpPr>
            <a:spLocks noGrp="1"/>
          </p:cNvSpPr>
          <p:nvPr>
            <p:ph type="title"/>
          </p:nvPr>
        </p:nvSpPr>
        <p:spPr>
          <a:xfrm>
            <a:off x="632859" y="39757"/>
            <a:ext cx="9404723" cy="1400530"/>
          </a:xfrm>
        </p:spPr>
        <p:txBody>
          <a:bodyPr/>
          <a:lstStyle/>
          <a:p>
            <a:r>
              <a:rPr lang="en-US" sz="4400" b="1" dirty="0"/>
              <a:t>Restoring our Families</a:t>
            </a:r>
            <a:br>
              <a:rPr lang="en-US" sz="4400" b="1" dirty="0"/>
            </a:br>
            <a:r>
              <a:rPr lang="en-US" sz="4400" b="1" dirty="0" err="1">
                <a:solidFill>
                  <a:srgbClr val="FFFF00"/>
                </a:solidFill>
              </a:rPr>
              <a:t>重建我們的家庭</a:t>
            </a:r>
            <a:br>
              <a:rPr lang="en-US" sz="4400" b="1" dirty="0">
                <a:solidFill>
                  <a:srgbClr val="FFFF00"/>
                </a:solidFill>
              </a:rPr>
            </a:br>
            <a:endParaRPr lang="en-US" sz="4400" b="1" dirty="0">
              <a:solidFill>
                <a:srgbClr val="FFFF00"/>
              </a:solidFill>
            </a:endParaRPr>
          </a:p>
        </p:txBody>
      </p:sp>
      <p:sp>
        <p:nvSpPr>
          <p:cNvPr id="3" name="Content Placeholder 2">
            <a:extLst>
              <a:ext uri="{FF2B5EF4-FFF2-40B4-BE49-F238E27FC236}">
                <a16:creationId xmlns:a16="http://schemas.microsoft.com/office/drawing/2014/main" id="{85EBA665-BC57-BE6C-7BA5-471282B50720}"/>
              </a:ext>
            </a:extLst>
          </p:cNvPr>
          <p:cNvSpPr>
            <a:spLocks noGrp="1"/>
          </p:cNvSpPr>
          <p:nvPr>
            <p:ph idx="1"/>
          </p:nvPr>
        </p:nvSpPr>
        <p:spPr>
          <a:xfrm>
            <a:off x="384976" y="1641505"/>
            <a:ext cx="10861401" cy="5055325"/>
          </a:xfrm>
        </p:spPr>
        <p:txBody>
          <a:bodyPr>
            <a:normAutofit/>
          </a:bodyPr>
          <a:lstStyle/>
          <a:p>
            <a:pPr marL="0" indent="0">
              <a:buNone/>
            </a:pPr>
            <a:r>
              <a:rPr lang="en-US" dirty="0"/>
              <a:t>“</a:t>
            </a:r>
            <a:r>
              <a:rPr lang="en-US" sz="2800" b="1" dirty="0"/>
              <a:t>Haven’t you read,” </a:t>
            </a:r>
            <a:r>
              <a:rPr lang="en-US" sz="2800" b="1" dirty="0">
                <a:solidFill>
                  <a:srgbClr val="FFFF00"/>
                </a:solidFill>
              </a:rPr>
              <a:t>Jesus replied</a:t>
            </a:r>
            <a:r>
              <a:rPr lang="en-US" sz="2800" b="1" dirty="0"/>
              <a:t>, “that at the beginning the Creator made them male and female. For this reason a man will leave his father and mother and be united to his wife, and the two will become one flesh. </a:t>
            </a:r>
            <a:r>
              <a:rPr lang="en-US" sz="2800" b="1" baseline="30000" dirty="0"/>
              <a:t> </a:t>
            </a:r>
            <a:r>
              <a:rPr lang="en-US" sz="2800" b="1" dirty="0"/>
              <a:t>So they are no longer two, but one flesh.” </a:t>
            </a:r>
            <a:r>
              <a:rPr lang="en-US" sz="2800" b="1" dirty="0">
                <a:solidFill>
                  <a:srgbClr val="FFFF00"/>
                </a:solidFill>
              </a:rPr>
              <a:t>Matthew 19:4-6</a:t>
            </a:r>
          </a:p>
          <a:p>
            <a:pPr marL="0" indent="0">
              <a:buNone/>
            </a:pPr>
            <a:r>
              <a:rPr lang="en-US" sz="3600" b="1" dirty="0" err="1">
                <a:solidFill>
                  <a:srgbClr val="FFFF00"/>
                </a:solidFill>
              </a:rPr>
              <a:t>耶穌回答說</a:t>
            </a:r>
            <a:r>
              <a:rPr lang="en-US" sz="3600" b="1" dirty="0">
                <a:solidFill>
                  <a:srgbClr val="FFFF00"/>
                </a:solidFill>
              </a:rPr>
              <a:t>：「</a:t>
            </a:r>
            <a:r>
              <a:rPr lang="en-US" sz="3600" b="1" dirty="0" err="1">
                <a:solidFill>
                  <a:srgbClr val="FFFF00"/>
                </a:solidFill>
              </a:rPr>
              <a:t>那起初造人的，是造男造女，並且說</a:t>
            </a:r>
            <a:r>
              <a:rPr lang="en-US" sz="3600" b="1" dirty="0">
                <a:solidFill>
                  <a:srgbClr val="FFFF00"/>
                </a:solidFill>
              </a:rPr>
              <a:t>：『</a:t>
            </a:r>
            <a:r>
              <a:rPr lang="en-US" sz="3600" b="1" dirty="0" err="1">
                <a:solidFill>
                  <a:srgbClr val="FFFF00"/>
                </a:solidFill>
              </a:rPr>
              <a:t>因此，人要離開父母，與妻子連合，二人成為一體</a:t>
            </a:r>
            <a:r>
              <a:rPr lang="en-US" sz="3600" b="1" dirty="0">
                <a:solidFill>
                  <a:srgbClr val="FFFF00"/>
                </a:solidFill>
              </a:rPr>
              <a:t>。』</a:t>
            </a:r>
            <a:r>
              <a:rPr lang="en-US" sz="3600" b="1" dirty="0" err="1">
                <a:solidFill>
                  <a:srgbClr val="FFFF00"/>
                </a:solidFill>
              </a:rPr>
              <a:t>既然如此，夫妻不再是兩個人，乃是一體的了</a:t>
            </a:r>
            <a:r>
              <a:rPr lang="en-US" sz="3600" b="1" dirty="0">
                <a:solidFill>
                  <a:srgbClr val="FFFF00"/>
                </a:solidFill>
              </a:rPr>
              <a:t>。」</a:t>
            </a:r>
            <a:r>
              <a:rPr lang="en-US" sz="3600" b="1" dirty="0" err="1">
                <a:solidFill>
                  <a:srgbClr val="FFFF00"/>
                </a:solidFill>
              </a:rPr>
              <a:t>馬太福音</a:t>
            </a:r>
            <a:r>
              <a:rPr lang="en-US" sz="3600" b="1" dirty="0">
                <a:solidFill>
                  <a:srgbClr val="FFFF00"/>
                </a:solidFill>
              </a:rPr>
              <a:t> 19:4-6</a:t>
            </a:r>
          </a:p>
          <a:p>
            <a:pPr marL="0" indent="0">
              <a:buNone/>
            </a:pPr>
            <a:endParaRPr lang="en-US" b="1" dirty="0">
              <a:solidFill>
                <a:srgbClr val="FFFF00"/>
              </a:solidFill>
            </a:endParaRPr>
          </a:p>
        </p:txBody>
      </p:sp>
    </p:spTree>
    <p:extLst>
      <p:ext uri="{BB962C8B-B14F-4D97-AF65-F5344CB8AC3E}">
        <p14:creationId xmlns:p14="http://schemas.microsoft.com/office/powerpoint/2010/main" val="163381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62378-5942-9F19-B77C-20E775042D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EE5C4F-D65C-08D3-2737-E883CC3FED10}"/>
              </a:ext>
            </a:extLst>
          </p:cNvPr>
          <p:cNvSpPr>
            <a:spLocks noGrp="1"/>
          </p:cNvSpPr>
          <p:nvPr>
            <p:ph type="title"/>
          </p:nvPr>
        </p:nvSpPr>
        <p:spPr>
          <a:xfrm>
            <a:off x="553346" y="94909"/>
            <a:ext cx="9404723" cy="1400530"/>
          </a:xfrm>
        </p:spPr>
        <p:txBody>
          <a:bodyPr/>
          <a:lstStyle/>
          <a:p>
            <a:r>
              <a:rPr lang="en-US" b="1" dirty="0"/>
              <a:t>Restoring our Families</a:t>
            </a:r>
            <a:br>
              <a:rPr lang="en-US" b="1" dirty="0"/>
            </a:br>
            <a:r>
              <a:rPr lang="en-US" b="1" dirty="0" err="1">
                <a:solidFill>
                  <a:srgbClr val="FFFF00"/>
                </a:solidFill>
              </a:rPr>
              <a:t>重建我們的家庭</a:t>
            </a:r>
            <a:endParaRPr lang="en-US" b="1" dirty="0">
              <a:solidFill>
                <a:srgbClr val="FFFF00"/>
              </a:solidFill>
            </a:endParaRPr>
          </a:p>
        </p:txBody>
      </p:sp>
      <p:sp>
        <p:nvSpPr>
          <p:cNvPr id="3" name="Content Placeholder 2">
            <a:extLst>
              <a:ext uri="{FF2B5EF4-FFF2-40B4-BE49-F238E27FC236}">
                <a16:creationId xmlns:a16="http://schemas.microsoft.com/office/drawing/2014/main" id="{2AD7DFA3-FF2E-4779-0430-71C9C792DF33}"/>
              </a:ext>
            </a:extLst>
          </p:cNvPr>
          <p:cNvSpPr>
            <a:spLocks noGrp="1"/>
          </p:cNvSpPr>
          <p:nvPr>
            <p:ph idx="1"/>
          </p:nvPr>
        </p:nvSpPr>
        <p:spPr>
          <a:xfrm>
            <a:off x="281940" y="1593669"/>
            <a:ext cx="11910060" cy="5055325"/>
          </a:xfrm>
        </p:spPr>
        <p:txBody>
          <a:bodyPr>
            <a:normAutofit/>
          </a:bodyPr>
          <a:lstStyle/>
          <a:p>
            <a:r>
              <a:rPr lang="en-US" sz="3600" b="1" dirty="0"/>
              <a:t>God’s goal of true education</a:t>
            </a:r>
          </a:p>
          <a:p>
            <a:pPr marL="0" indent="0">
              <a:buNone/>
            </a:pPr>
            <a:r>
              <a:rPr lang="en-US" sz="3600" dirty="0"/>
              <a:t>	</a:t>
            </a:r>
            <a:r>
              <a:rPr lang="en-US" sz="4400" b="1" dirty="0" err="1">
                <a:solidFill>
                  <a:srgbClr val="FFFF00"/>
                </a:solidFill>
              </a:rPr>
              <a:t>神對教育的真正目的</a:t>
            </a:r>
            <a:endParaRPr lang="en-US" sz="4400" b="1" dirty="0">
              <a:solidFill>
                <a:srgbClr val="FFFF00"/>
              </a:solidFill>
            </a:endParaRPr>
          </a:p>
          <a:p>
            <a:pPr marL="0" indent="0">
              <a:buNone/>
            </a:pPr>
            <a:endParaRPr lang="en-US" sz="3600" b="1" dirty="0"/>
          </a:p>
          <a:p>
            <a:pPr marL="0" indent="0">
              <a:buNone/>
            </a:pPr>
            <a:r>
              <a:rPr lang="en-US" sz="3200" b="1" dirty="0"/>
              <a:t>“Seek </a:t>
            </a:r>
            <a:r>
              <a:rPr lang="en-US" sz="3200" b="1" dirty="0">
                <a:solidFill>
                  <a:srgbClr val="FFFF00"/>
                </a:solidFill>
              </a:rPr>
              <a:t>first</a:t>
            </a:r>
            <a:r>
              <a:rPr lang="en-US" sz="3200" b="1" dirty="0"/>
              <a:t> the kingdom of God and His righteousness and all these things will be added to you.” </a:t>
            </a:r>
            <a:r>
              <a:rPr lang="en-US" sz="3200" b="1" dirty="0">
                <a:solidFill>
                  <a:srgbClr val="FFFF00"/>
                </a:solidFill>
              </a:rPr>
              <a:t>Matthew 6:33</a:t>
            </a:r>
          </a:p>
          <a:p>
            <a:pPr marL="0" indent="0">
              <a:buNone/>
            </a:pPr>
            <a:r>
              <a:rPr lang="en-US" sz="3200" dirty="0"/>
              <a:t>「</a:t>
            </a:r>
            <a:r>
              <a:rPr lang="en-US" sz="4400" b="1" dirty="0" err="1">
                <a:solidFill>
                  <a:srgbClr val="FFFF00"/>
                </a:solidFill>
              </a:rPr>
              <a:t>你們要先求他的國和他的義，這些東西都要加給你們了</a:t>
            </a:r>
            <a:r>
              <a:rPr lang="en-US" sz="4400" b="1" dirty="0">
                <a:solidFill>
                  <a:srgbClr val="FFFF00"/>
                </a:solidFill>
              </a:rPr>
              <a:t>。」</a:t>
            </a:r>
            <a:r>
              <a:rPr lang="en-US" sz="4400" b="1" dirty="0" err="1">
                <a:solidFill>
                  <a:srgbClr val="FFFF00"/>
                </a:solidFill>
              </a:rPr>
              <a:t>馬太福音</a:t>
            </a:r>
            <a:r>
              <a:rPr lang="en-US" sz="4400" b="1" dirty="0">
                <a:solidFill>
                  <a:srgbClr val="FFFF00"/>
                </a:solidFill>
              </a:rPr>
              <a:t> 6:33</a:t>
            </a:r>
            <a:endParaRPr lang="en-US" sz="4000" b="1" dirty="0">
              <a:solidFill>
                <a:srgbClr val="FFFF00"/>
              </a:solidFill>
            </a:endParaRPr>
          </a:p>
          <a:p>
            <a:pPr marL="0" indent="0">
              <a:buNone/>
            </a:pPr>
            <a:endParaRPr lang="en-US" sz="3200" b="1" dirty="0">
              <a:solidFill>
                <a:srgbClr val="FFFF00"/>
              </a:solidFill>
            </a:endParaRPr>
          </a:p>
        </p:txBody>
      </p:sp>
    </p:spTree>
    <p:extLst>
      <p:ext uri="{BB962C8B-B14F-4D97-AF65-F5344CB8AC3E}">
        <p14:creationId xmlns:p14="http://schemas.microsoft.com/office/powerpoint/2010/main" val="65209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AB7D0-2D79-D42B-7148-927AAA505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56638-D103-5954-AF07-837D540E1556}"/>
              </a:ext>
            </a:extLst>
          </p:cNvPr>
          <p:cNvSpPr>
            <a:spLocks noGrp="1"/>
          </p:cNvSpPr>
          <p:nvPr>
            <p:ph type="title"/>
          </p:nvPr>
        </p:nvSpPr>
        <p:spPr>
          <a:xfrm>
            <a:off x="646111" y="0"/>
            <a:ext cx="9404723" cy="1400530"/>
          </a:xfrm>
        </p:spPr>
        <p:txBody>
          <a:bodyPr/>
          <a:lstStyle/>
          <a:p>
            <a:r>
              <a:rPr lang="en-US" b="1" dirty="0"/>
              <a:t>Restoring our Families</a:t>
            </a:r>
            <a:br>
              <a:rPr lang="en-US" b="1" dirty="0"/>
            </a:br>
            <a:r>
              <a:rPr lang="en-US" b="1" dirty="0" err="1">
                <a:solidFill>
                  <a:srgbClr val="FFFF00"/>
                </a:solidFill>
              </a:rPr>
              <a:t>重建我們的家庭</a:t>
            </a:r>
            <a:endParaRPr lang="en-US" b="1" dirty="0">
              <a:solidFill>
                <a:srgbClr val="FFFF00"/>
              </a:solidFill>
            </a:endParaRPr>
          </a:p>
        </p:txBody>
      </p:sp>
      <p:sp>
        <p:nvSpPr>
          <p:cNvPr id="3" name="Content Placeholder 2">
            <a:extLst>
              <a:ext uri="{FF2B5EF4-FFF2-40B4-BE49-F238E27FC236}">
                <a16:creationId xmlns:a16="http://schemas.microsoft.com/office/drawing/2014/main" id="{A3E147E5-3977-8B1B-8DEA-294CCD5A72E4}"/>
              </a:ext>
            </a:extLst>
          </p:cNvPr>
          <p:cNvSpPr>
            <a:spLocks noGrp="1"/>
          </p:cNvSpPr>
          <p:nvPr>
            <p:ph idx="1"/>
          </p:nvPr>
        </p:nvSpPr>
        <p:spPr>
          <a:xfrm>
            <a:off x="318052" y="1593669"/>
            <a:ext cx="11409127" cy="5055325"/>
          </a:xfrm>
        </p:spPr>
        <p:txBody>
          <a:bodyPr/>
          <a:lstStyle/>
          <a:p>
            <a:r>
              <a:rPr lang="en-US" sz="3600" b="1" dirty="0"/>
              <a:t>God’s purpose in our work</a:t>
            </a:r>
          </a:p>
          <a:p>
            <a:pPr marL="0" indent="0">
              <a:buNone/>
            </a:pPr>
            <a:r>
              <a:rPr lang="en-US" sz="3600" dirty="0"/>
              <a:t>	</a:t>
            </a:r>
            <a:r>
              <a:rPr lang="en-US" sz="4400" b="1" dirty="0" err="1">
                <a:solidFill>
                  <a:srgbClr val="FFFF00"/>
                </a:solidFill>
              </a:rPr>
              <a:t>神對工作的旨意</a:t>
            </a:r>
            <a:endParaRPr lang="en-US" sz="3600" b="1" dirty="0">
              <a:solidFill>
                <a:srgbClr val="FFFF00"/>
              </a:solidFill>
            </a:endParaRPr>
          </a:p>
          <a:p>
            <a:endParaRPr lang="en-US" sz="3600" b="1" dirty="0"/>
          </a:p>
          <a:p>
            <a:pPr marL="0" indent="0">
              <a:buNone/>
            </a:pPr>
            <a:r>
              <a:rPr lang="en-US" sz="3200" b="1" dirty="0"/>
              <a:t>“And whatever you do, whether in word or deed, do it </a:t>
            </a:r>
            <a:r>
              <a:rPr lang="en-US" sz="3200" b="1" u="sng" dirty="0">
                <a:solidFill>
                  <a:srgbClr val="FFFF00"/>
                </a:solidFill>
              </a:rPr>
              <a:t>all</a:t>
            </a:r>
            <a:r>
              <a:rPr lang="en-US" sz="3200" b="1" dirty="0"/>
              <a:t> in the name of the Lord Jesus…”  </a:t>
            </a:r>
            <a:r>
              <a:rPr lang="en-US" sz="3200" b="1" dirty="0">
                <a:solidFill>
                  <a:srgbClr val="FFFF00"/>
                </a:solidFill>
              </a:rPr>
              <a:t>Colossians 3:17</a:t>
            </a:r>
          </a:p>
          <a:p>
            <a:pPr marL="0" indent="0">
              <a:buNone/>
            </a:pPr>
            <a:r>
              <a:rPr lang="en-US" dirty="0"/>
              <a:t>「</a:t>
            </a:r>
            <a:r>
              <a:rPr lang="en-US" sz="4400" b="1" dirty="0" err="1">
                <a:solidFill>
                  <a:srgbClr val="FFFF00"/>
                </a:solidFill>
              </a:rPr>
              <a:t>無論做什麼，或說話或行事，都要奉主耶穌的名，藉著祂感謝父神</a:t>
            </a:r>
            <a:r>
              <a:rPr lang="en-US" sz="4400" b="1" dirty="0">
                <a:solidFill>
                  <a:srgbClr val="FFFF00"/>
                </a:solidFill>
              </a:rPr>
              <a:t>。」</a:t>
            </a:r>
            <a:r>
              <a:rPr lang="en-US" sz="4400" b="1" dirty="0" err="1">
                <a:solidFill>
                  <a:srgbClr val="FFFF00"/>
                </a:solidFill>
              </a:rPr>
              <a:t>歌羅西書</a:t>
            </a:r>
            <a:r>
              <a:rPr lang="en-US" sz="4400" b="1" dirty="0">
                <a:solidFill>
                  <a:srgbClr val="FFFF00"/>
                </a:solidFill>
              </a:rPr>
              <a:t> 3:17</a:t>
            </a:r>
            <a:endParaRPr lang="en-US" sz="4000" b="1" dirty="0">
              <a:solidFill>
                <a:srgbClr val="FFFF00"/>
              </a:solidFill>
            </a:endParaRPr>
          </a:p>
          <a:p>
            <a:endParaRPr lang="en-US" dirty="0"/>
          </a:p>
        </p:txBody>
      </p:sp>
    </p:spTree>
    <p:extLst>
      <p:ext uri="{BB962C8B-B14F-4D97-AF65-F5344CB8AC3E}">
        <p14:creationId xmlns:p14="http://schemas.microsoft.com/office/powerpoint/2010/main" val="411919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64" y="0"/>
            <a:ext cx="11351623" cy="1326321"/>
          </a:xfrm>
        </p:spPr>
        <p:txBody>
          <a:bodyPr/>
          <a:lstStyle/>
          <a:p>
            <a:r>
              <a:rPr lang="en-US" b="1" dirty="0">
                <a:solidFill>
                  <a:srgbClr val="FFFF00"/>
                </a:solidFill>
              </a:rPr>
              <a:t>God’s questions </a:t>
            </a:r>
            <a:r>
              <a:rPr lang="en-US" b="1" dirty="0"/>
              <a:t>about our foundation</a:t>
            </a:r>
            <a:br>
              <a:rPr lang="en-US" b="1" dirty="0"/>
            </a:br>
            <a:r>
              <a:rPr lang="en-US" b="1" dirty="0" err="1">
                <a:solidFill>
                  <a:srgbClr val="FFFF00"/>
                </a:solidFill>
              </a:rPr>
              <a:t>神要問我們有關根基的問題</a:t>
            </a:r>
            <a:endParaRPr lang="en-US" b="1" dirty="0">
              <a:solidFill>
                <a:srgbClr val="FFFF00"/>
              </a:solidFill>
            </a:endParaRPr>
          </a:p>
        </p:txBody>
      </p:sp>
      <p:sp>
        <p:nvSpPr>
          <p:cNvPr id="3" name="Content Placeholder 2"/>
          <p:cNvSpPr>
            <a:spLocks noGrp="1"/>
          </p:cNvSpPr>
          <p:nvPr>
            <p:ph idx="1"/>
          </p:nvPr>
        </p:nvSpPr>
        <p:spPr>
          <a:xfrm>
            <a:off x="212389" y="1753689"/>
            <a:ext cx="11756571" cy="5734593"/>
          </a:xfrm>
        </p:spPr>
        <p:txBody>
          <a:bodyPr>
            <a:noAutofit/>
          </a:bodyPr>
          <a:lstStyle/>
          <a:p>
            <a:pPr marL="0" indent="0">
              <a:buNone/>
            </a:pPr>
            <a:r>
              <a:rPr lang="en-US" sz="4400" b="1" dirty="0"/>
              <a:t>Job title or </a:t>
            </a:r>
            <a:r>
              <a:rPr lang="en-US" sz="4400" b="1" dirty="0">
                <a:solidFill>
                  <a:srgbClr val="FFFF00"/>
                </a:solidFill>
              </a:rPr>
              <a:t>job integrity?</a:t>
            </a:r>
          </a:p>
          <a:p>
            <a:pPr marL="0" indent="0">
              <a:buNone/>
            </a:pPr>
            <a:r>
              <a:rPr lang="en-US" sz="4400" b="1" dirty="0" err="1">
                <a:solidFill>
                  <a:srgbClr val="FFFF00"/>
                </a:solidFill>
              </a:rPr>
              <a:t>我們看重的是職位，還是工作的品格</a:t>
            </a:r>
            <a:r>
              <a:rPr lang="en-US" sz="4400" b="1" dirty="0">
                <a:solidFill>
                  <a:srgbClr val="FFFF00"/>
                </a:solidFill>
              </a:rPr>
              <a:t>？</a:t>
            </a:r>
          </a:p>
          <a:p>
            <a:pPr marL="0" indent="0">
              <a:buNone/>
            </a:pPr>
            <a:r>
              <a:rPr lang="en-US" sz="4400" b="1" dirty="0"/>
              <a:t>Success or </a:t>
            </a:r>
            <a:r>
              <a:rPr lang="en-US" sz="4400" b="1" dirty="0">
                <a:solidFill>
                  <a:srgbClr val="FFFF00"/>
                </a:solidFill>
              </a:rPr>
              <a:t>service?</a:t>
            </a:r>
          </a:p>
          <a:p>
            <a:pPr marL="0" indent="0">
              <a:buNone/>
            </a:pPr>
            <a:r>
              <a:rPr lang="en-US" sz="4400" b="1" dirty="0" err="1">
                <a:solidFill>
                  <a:srgbClr val="FFFF00"/>
                </a:solidFill>
              </a:rPr>
              <a:t>我們追求的是成功，還是服事他人</a:t>
            </a:r>
            <a:r>
              <a:rPr lang="en-US" sz="4400" b="1" dirty="0">
                <a:solidFill>
                  <a:srgbClr val="FFFF00"/>
                </a:solidFill>
              </a:rPr>
              <a:t>？</a:t>
            </a:r>
          </a:p>
          <a:p>
            <a:pPr marL="0" indent="0">
              <a:buNone/>
            </a:pPr>
            <a:r>
              <a:rPr lang="en-US" sz="4400" b="1" dirty="0"/>
              <a:t>House or </a:t>
            </a:r>
            <a:r>
              <a:rPr lang="en-US" sz="4400" b="1" dirty="0">
                <a:solidFill>
                  <a:srgbClr val="FFFF00"/>
                </a:solidFill>
              </a:rPr>
              <a:t>hospitality?</a:t>
            </a:r>
          </a:p>
          <a:p>
            <a:pPr marL="0" indent="0">
              <a:buNone/>
            </a:pPr>
            <a:r>
              <a:rPr lang="en-US" sz="4400" b="1" dirty="0" err="1">
                <a:solidFill>
                  <a:srgbClr val="FFFF00"/>
                </a:solidFill>
              </a:rPr>
              <a:t>我們重視的是房子，還是接待人的心</a:t>
            </a:r>
            <a:r>
              <a:rPr lang="en-US" sz="4400" b="1" dirty="0">
                <a:solidFill>
                  <a:srgbClr val="FFFF00"/>
                </a:solidFill>
              </a:rPr>
              <a:t>？</a:t>
            </a:r>
            <a:endParaRPr lang="en-US" sz="4000" b="1" dirty="0">
              <a:solidFill>
                <a:srgbClr val="FFFF00"/>
              </a:solidFill>
            </a:endParaRPr>
          </a:p>
        </p:txBody>
      </p:sp>
    </p:spTree>
    <p:extLst>
      <p:ext uri="{BB962C8B-B14F-4D97-AF65-F5344CB8AC3E}">
        <p14:creationId xmlns:p14="http://schemas.microsoft.com/office/powerpoint/2010/main" val="218290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48AAB-3005-BD6D-B3C8-8736941514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D872F2-93A1-861A-8B0F-E42A2B0D0262}"/>
              </a:ext>
            </a:extLst>
          </p:cNvPr>
          <p:cNvSpPr>
            <a:spLocks noGrp="1"/>
          </p:cNvSpPr>
          <p:nvPr>
            <p:ph type="title"/>
          </p:nvPr>
        </p:nvSpPr>
        <p:spPr>
          <a:xfrm>
            <a:off x="414864" y="0"/>
            <a:ext cx="11351623" cy="1326321"/>
          </a:xfrm>
        </p:spPr>
        <p:txBody>
          <a:bodyPr/>
          <a:lstStyle/>
          <a:p>
            <a:r>
              <a:rPr lang="en-US" b="1" dirty="0">
                <a:solidFill>
                  <a:srgbClr val="FFFF00"/>
                </a:solidFill>
              </a:rPr>
              <a:t>God’s questions </a:t>
            </a:r>
            <a:r>
              <a:rPr lang="en-US" b="1" dirty="0"/>
              <a:t>about our foundation</a:t>
            </a:r>
            <a:br>
              <a:rPr lang="en-US" b="1" dirty="0"/>
            </a:br>
            <a:r>
              <a:rPr lang="en-US" b="1" dirty="0" err="1">
                <a:solidFill>
                  <a:srgbClr val="FFFF00"/>
                </a:solidFill>
              </a:rPr>
              <a:t>神要問我們有關根基的問題</a:t>
            </a:r>
            <a:endParaRPr lang="en-US" b="1" dirty="0">
              <a:solidFill>
                <a:srgbClr val="FFFF00"/>
              </a:solidFill>
            </a:endParaRPr>
          </a:p>
        </p:txBody>
      </p:sp>
      <p:sp>
        <p:nvSpPr>
          <p:cNvPr id="3" name="Content Placeholder 2">
            <a:extLst>
              <a:ext uri="{FF2B5EF4-FFF2-40B4-BE49-F238E27FC236}">
                <a16:creationId xmlns:a16="http://schemas.microsoft.com/office/drawing/2014/main" id="{A5EA94BC-D832-45F6-8064-1A779D705D87}"/>
              </a:ext>
            </a:extLst>
          </p:cNvPr>
          <p:cNvSpPr>
            <a:spLocks noGrp="1"/>
          </p:cNvSpPr>
          <p:nvPr>
            <p:ph idx="1"/>
          </p:nvPr>
        </p:nvSpPr>
        <p:spPr>
          <a:xfrm>
            <a:off x="212389" y="1547949"/>
            <a:ext cx="12125385" cy="5734593"/>
          </a:xfrm>
        </p:spPr>
        <p:txBody>
          <a:bodyPr>
            <a:noAutofit/>
          </a:bodyPr>
          <a:lstStyle/>
          <a:p>
            <a:pPr marL="0" indent="0">
              <a:buNone/>
            </a:pPr>
            <a:r>
              <a:rPr lang="en-US" sz="4000" b="1" dirty="0"/>
              <a:t>Fashion or </a:t>
            </a:r>
            <a:r>
              <a:rPr lang="en-US" sz="4000" b="1" dirty="0">
                <a:solidFill>
                  <a:srgbClr val="FFFF00"/>
                </a:solidFill>
              </a:rPr>
              <a:t>generosity?</a:t>
            </a:r>
          </a:p>
          <a:p>
            <a:pPr marL="0" indent="0">
              <a:buNone/>
            </a:pPr>
            <a:r>
              <a:rPr lang="en-US" sz="4400" b="1" dirty="0" err="1">
                <a:solidFill>
                  <a:srgbClr val="FFFF00"/>
                </a:solidFill>
              </a:rPr>
              <a:t>我們更在意的是時尚打扮，還是慷慨分享</a:t>
            </a:r>
            <a:r>
              <a:rPr lang="en-US" sz="4400" b="1" dirty="0">
                <a:solidFill>
                  <a:srgbClr val="FFFF00"/>
                </a:solidFill>
              </a:rPr>
              <a:t>？</a:t>
            </a:r>
          </a:p>
          <a:p>
            <a:pPr marL="0" indent="0">
              <a:buNone/>
            </a:pPr>
            <a:endParaRPr lang="en-US" sz="1050" b="1" dirty="0">
              <a:solidFill>
                <a:srgbClr val="FFFF00"/>
              </a:solidFill>
            </a:endParaRPr>
          </a:p>
          <a:p>
            <a:pPr marL="0" indent="0">
              <a:buNone/>
            </a:pPr>
            <a:r>
              <a:rPr lang="en-US" sz="4000" b="1" dirty="0"/>
              <a:t>Right neighborhood or </a:t>
            </a:r>
            <a:r>
              <a:rPr lang="en-US" sz="4000" b="1" dirty="0">
                <a:solidFill>
                  <a:srgbClr val="FFFF00"/>
                </a:solidFill>
              </a:rPr>
              <a:t>being the right neighbor?</a:t>
            </a:r>
          </a:p>
          <a:p>
            <a:pPr marL="0" indent="0">
              <a:buNone/>
            </a:pPr>
            <a:r>
              <a:rPr lang="en-US" sz="4000" b="1" dirty="0" err="1">
                <a:solidFill>
                  <a:srgbClr val="FFFF00"/>
                </a:solidFill>
              </a:rPr>
              <a:t>我們更在乎住在好社區，還是成為一位好鄰舍</a:t>
            </a:r>
            <a:r>
              <a:rPr lang="en-US" sz="4000" b="1" dirty="0">
                <a:solidFill>
                  <a:srgbClr val="FFFF00"/>
                </a:solidFill>
              </a:rPr>
              <a:t>？</a:t>
            </a:r>
          </a:p>
          <a:p>
            <a:pPr marL="0" indent="0">
              <a:buNone/>
            </a:pPr>
            <a:endParaRPr lang="en-US" sz="4000" b="1" dirty="0"/>
          </a:p>
          <a:p>
            <a:pPr marL="0" indent="0">
              <a:buNone/>
            </a:pPr>
            <a:endParaRPr lang="en-US" sz="4000" b="1" dirty="0"/>
          </a:p>
        </p:txBody>
      </p:sp>
    </p:spTree>
    <p:extLst>
      <p:ext uri="{BB962C8B-B14F-4D97-AF65-F5344CB8AC3E}">
        <p14:creationId xmlns:p14="http://schemas.microsoft.com/office/powerpoint/2010/main" val="140322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06BDF-310E-A387-68A0-3A06C966D1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5DC22A-05E9-EC79-B8F0-1C4F8A03169B}"/>
              </a:ext>
            </a:extLst>
          </p:cNvPr>
          <p:cNvSpPr>
            <a:spLocks noGrp="1"/>
          </p:cNvSpPr>
          <p:nvPr>
            <p:ph type="title"/>
          </p:nvPr>
        </p:nvSpPr>
        <p:spPr>
          <a:xfrm>
            <a:off x="414864" y="0"/>
            <a:ext cx="11351623" cy="1326321"/>
          </a:xfrm>
        </p:spPr>
        <p:txBody>
          <a:bodyPr/>
          <a:lstStyle/>
          <a:p>
            <a:r>
              <a:rPr lang="en-US" b="1" dirty="0"/>
              <a:t>		</a:t>
            </a:r>
            <a:r>
              <a:rPr lang="en-US" b="1" dirty="0">
                <a:solidFill>
                  <a:srgbClr val="FFFF00"/>
                </a:solidFill>
              </a:rPr>
              <a:t>God</a:t>
            </a:r>
            <a:r>
              <a:rPr lang="en-US" b="1" dirty="0"/>
              <a:t> will question our foundation</a:t>
            </a:r>
            <a:br>
              <a:rPr lang="en-US" b="1" dirty="0"/>
            </a:br>
            <a:r>
              <a:rPr lang="en-US" b="1" dirty="0"/>
              <a:t>				</a:t>
            </a:r>
            <a:r>
              <a:rPr lang="en-US" b="1" dirty="0" err="1">
                <a:solidFill>
                  <a:srgbClr val="FFFF00"/>
                </a:solidFill>
              </a:rPr>
              <a:t>神要問我們有關根基的問題</a:t>
            </a:r>
            <a:endParaRPr lang="en-US" b="1" dirty="0">
              <a:solidFill>
                <a:srgbClr val="FFFF00"/>
              </a:solidFill>
            </a:endParaRPr>
          </a:p>
        </p:txBody>
      </p:sp>
      <p:sp>
        <p:nvSpPr>
          <p:cNvPr id="3" name="Content Placeholder 2">
            <a:extLst>
              <a:ext uri="{FF2B5EF4-FFF2-40B4-BE49-F238E27FC236}">
                <a16:creationId xmlns:a16="http://schemas.microsoft.com/office/drawing/2014/main" id="{C24DC4EA-F24C-1B85-1CD2-6CA36907F1C7}"/>
              </a:ext>
            </a:extLst>
          </p:cNvPr>
          <p:cNvSpPr>
            <a:spLocks noGrp="1"/>
          </p:cNvSpPr>
          <p:nvPr>
            <p:ph idx="1"/>
          </p:nvPr>
        </p:nvSpPr>
        <p:spPr>
          <a:xfrm>
            <a:off x="999699" y="1763049"/>
            <a:ext cx="11756571" cy="5734593"/>
          </a:xfrm>
        </p:spPr>
        <p:txBody>
          <a:bodyPr>
            <a:noAutofit/>
          </a:bodyPr>
          <a:lstStyle/>
          <a:p>
            <a:pPr marL="0" indent="0">
              <a:buNone/>
            </a:pPr>
            <a:r>
              <a:rPr lang="en-US" sz="3600" b="1" dirty="0"/>
              <a:t>					Your way or </a:t>
            </a:r>
            <a:r>
              <a:rPr lang="en-US" sz="3600" b="1" dirty="0">
                <a:solidFill>
                  <a:srgbClr val="FFFF00"/>
                </a:solidFill>
              </a:rPr>
              <a:t>God’s way</a:t>
            </a:r>
            <a:r>
              <a:rPr lang="en-US" sz="3600" b="1" dirty="0"/>
              <a:t>?</a:t>
            </a:r>
          </a:p>
          <a:p>
            <a:pPr marL="0" indent="0">
              <a:buNone/>
            </a:pPr>
            <a:r>
              <a:rPr lang="en-US" sz="4000" b="1" dirty="0" err="1">
                <a:solidFill>
                  <a:srgbClr val="FFFF00"/>
                </a:solidFill>
              </a:rPr>
              <a:t>你選擇的是自己的道路</a:t>
            </a:r>
            <a:r>
              <a:rPr lang="en-US" sz="3600" dirty="0" err="1"/>
              <a:t>，</a:t>
            </a:r>
            <a:r>
              <a:rPr lang="en-US" sz="4000" b="1" dirty="0" err="1">
                <a:solidFill>
                  <a:srgbClr val="FFFF00"/>
                </a:solidFill>
              </a:rPr>
              <a:t>還是神的道路</a:t>
            </a:r>
            <a:r>
              <a:rPr lang="en-US" sz="4000" b="1" dirty="0">
                <a:solidFill>
                  <a:srgbClr val="FFFF00"/>
                </a:solidFill>
              </a:rPr>
              <a:t>？</a:t>
            </a:r>
            <a:endParaRPr lang="en-US" sz="3600" b="1" dirty="0">
              <a:solidFill>
                <a:srgbClr val="FFFF00"/>
              </a:solidFill>
            </a:endParaRPr>
          </a:p>
        </p:txBody>
      </p:sp>
      <p:pic>
        <p:nvPicPr>
          <p:cNvPr id="4" name="Picture 3">
            <a:extLst>
              <a:ext uri="{FF2B5EF4-FFF2-40B4-BE49-F238E27FC236}">
                <a16:creationId xmlns:a16="http://schemas.microsoft.com/office/drawing/2014/main" id="{87DEB22D-A6B4-9BB1-69C9-E254A852BD5C}"/>
              </a:ext>
            </a:extLst>
          </p:cNvPr>
          <p:cNvPicPr>
            <a:picLocks noChangeAspect="1"/>
          </p:cNvPicPr>
          <p:nvPr/>
        </p:nvPicPr>
        <p:blipFill>
          <a:blip r:embed="rId2"/>
          <a:stretch>
            <a:fillRect/>
          </a:stretch>
        </p:blipFill>
        <p:spPr>
          <a:xfrm>
            <a:off x="1161247" y="3114007"/>
            <a:ext cx="9199727" cy="3743993"/>
          </a:xfrm>
          <a:prstGeom prst="rect">
            <a:avLst/>
          </a:prstGeom>
        </p:spPr>
      </p:pic>
    </p:spTree>
    <p:extLst>
      <p:ext uri="{BB962C8B-B14F-4D97-AF65-F5344CB8AC3E}">
        <p14:creationId xmlns:p14="http://schemas.microsoft.com/office/powerpoint/2010/main" val="20456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850" y="253935"/>
            <a:ext cx="9404723" cy="1400530"/>
          </a:xfrm>
        </p:spPr>
        <p:txBody>
          <a:bodyPr>
            <a:normAutofit fontScale="90000"/>
          </a:bodyPr>
          <a:lstStyle/>
          <a:p>
            <a:r>
              <a:rPr lang="en-US" sz="4400" b="1" dirty="0">
                <a:effectLst/>
              </a:rPr>
              <a:t>Two Builders</a:t>
            </a:r>
            <a:br>
              <a:rPr lang="en-US" sz="4400" b="1" dirty="0">
                <a:effectLst/>
              </a:rPr>
            </a:br>
            <a:r>
              <a:rPr lang="en-US" sz="4400" b="1" dirty="0" err="1">
                <a:solidFill>
                  <a:srgbClr val="FFFF00"/>
                </a:solidFill>
              </a:rPr>
              <a:t>兩個蓋房子的人</a:t>
            </a:r>
            <a:endParaRPr lang="en-US" sz="4400" b="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99" y="1815548"/>
            <a:ext cx="5389111" cy="438205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766" y="1815547"/>
            <a:ext cx="5196064" cy="4382053"/>
          </a:xfrm>
          <a:prstGeom prst="rect">
            <a:avLst/>
          </a:prstGeom>
        </p:spPr>
      </p:pic>
      <p:sp>
        <p:nvSpPr>
          <p:cNvPr id="3" name="TextBox 2">
            <a:extLst>
              <a:ext uri="{FF2B5EF4-FFF2-40B4-BE49-F238E27FC236}">
                <a16:creationId xmlns:a16="http://schemas.microsoft.com/office/drawing/2014/main" id="{B049074E-DFD8-9BFB-4239-97D2B0B8E2DA}"/>
              </a:ext>
            </a:extLst>
          </p:cNvPr>
          <p:cNvSpPr txBox="1"/>
          <p:nvPr/>
        </p:nvSpPr>
        <p:spPr>
          <a:xfrm>
            <a:off x="5617010" y="463826"/>
            <a:ext cx="506424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entury Gothic" panose="020B0502020202020204"/>
                <a:ea typeface="+mn-ea"/>
                <a:cs typeface="+mn-cs"/>
              </a:rPr>
              <a:t>The foundation matters!</a:t>
            </a:r>
          </a:p>
        </p:txBody>
      </p:sp>
    </p:spTree>
    <p:extLst>
      <p:ext uri="{BB962C8B-B14F-4D97-AF65-F5344CB8AC3E}">
        <p14:creationId xmlns:p14="http://schemas.microsoft.com/office/powerpoint/2010/main" val="77887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70" y="0"/>
            <a:ext cx="10353761" cy="1326321"/>
          </a:xfrm>
        </p:spPr>
        <p:txBody>
          <a:bodyPr/>
          <a:lstStyle/>
          <a:p>
            <a:r>
              <a:rPr lang="en-US" b="1" dirty="0"/>
              <a:t>Research on church attendance</a:t>
            </a:r>
            <a:br>
              <a:rPr lang="en-US" b="1" dirty="0"/>
            </a:br>
            <a:r>
              <a:rPr lang="en-US" b="1" dirty="0" err="1">
                <a:solidFill>
                  <a:srgbClr val="FFFF00"/>
                </a:solidFill>
              </a:rPr>
              <a:t>建立穩固根基的研究</a:t>
            </a:r>
            <a:endParaRPr lang="en-US" b="1" dirty="0">
              <a:solidFill>
                <a:srgbClr val="FFFF00"/>
              </a:solidFill>
            </a:endParaRPr>
          </a:p>
        </p:txBody>
      </p:sp>
      <p:sp>
        <p:nvSpPr>
          <p:cNvPr id="3" name="Content Placeholder 2"/>
          <p:cNvSpPr>
            <a:spLocks noGrp="1"/>
          </p:cNvSpPr>
          <p:nvPr>
            <p:ph idx="1"/>
          </p:nvPr>
        </p:nvSpPr>
        <p:spPr>
          <a:xfrm>
            <a:off x="95534" y="1534351"/>
            <a:ext cx="11726351" cy="5692140"/>
          </a:xfrm>
        </p:spPr>
        <p:txBody>
          <a:bodyPr/>
          <a:lstStyle/>
          <a:p>
            <a:r>
              <a:rPr lang="en-US" sz="2800" b="1" dirty="0">
                <a:effectLst/>
              </a:rPr>
              <a:t>1. People who attend worship services are </a:t>
            </a:r>
            <a:r>
              <a:rPr lang="en-US" sz="2800" b="1" u="sng" dirty="0">
                <a:solidFill>
                  <a:srgbClr val="FFFF00"/>
                </a:solidFill>
                <a:effectLst/>
              </a:rPr>
              <a:t>less depressed </a:t>
            </a:r>
            <a:r>
              <a:rPr lang="en-US" sz="2800" b="1" dirty="0">
                <a:effectLst/>
              </a:rPr>
              <a:t>and physically healthier than their peers with no religious faith. </a:t>
            </a:r>
          </a:p>
          <a:p>
            <a:pPr marL="0" indent="0">
              <a:buNone/>
            </a:pPr>
            <a:r>
              <a:rPr lang="en-US" sz="2800" dirty="0"/>
              <a:t>	</a:t>
            </a:r>
            <a:r>
              <a:rPr lang="en-US" sz="3600" b="1" dirty="0" err="1">
                <a:solidFill>
                  <a:srgbClr val="FFFF00"/>
                </a:solidFill>
              </a:rPr>
              <a:t>經常參加敬拜的人，比沒有宗教信仰的人</a:t>
            </a:r>
            <a:r>
              <a:rPr lang="en-US" sz="3600" b="1" u="sng" dirty="0" err="1">
                <a:solidFill>
                  <a:srgbClr val="FFFF00"/>
                </a:solidFill>
              </a:rPr>
              <a:t>較少</a:t>
            </a:r>
            <a:r>
              <a:rPr lang="en-US" sz="3600" b="1" dirty="0" err="1">
                <a:solidFill>
                  <a:srgbClr val="FFFF00"/>
                </a:solidFill>
              </a:rPr>
              <a:t>憂鬱</a:t>
            </a:r>
            <a:r>
              <a:rPr lang="en-US" sz="3600" b="1" dirty="0">
                <a:solidFill>
                  <a:srgbClr val="FFFF00"/>
                </a:solidFill>
              </a:rPr>
              <a:t>，	</a:t>
            </a:r>
            <a:r>
              <a:rPr lang="en-US" sz="3600" b="1" dirty="0" err="1">
                <a:solidFill>
                  <a:srgbClr val="FFFF00"/>
                </a:solidFill>
              </a:rPr>
              <a:t>身體也更健康</a:t>
            </a:r>
            <a:r>
              <a:rPr lang="en-US" sz="3600" b="1" dirty="0">
                <a:solidFill>
                  <a:srgbClr val="FFFF00"/>
                </a:solidFill>
              </a:rPr>
              <a:t>。</a:t>
            </a:r>
            <a:endParaRPr lang="en-US" sz="3600" b="1" dirty="0">
              <a:solidFill>
                <a:srgbClr val="FFFF00"/>
              </a:solidFill>
              <a:effectLst/>
            </a:endParaRPr>
          </a:p>
          <a:p>
            <a:r>
              <a:rPr lang="en-US" sz="2800" b="1" dirty="0">
                <a:effectLst/>
              </a:rPr>
              <a:t>2. People who go to church have </a:t>
            </a:r>
            <a:r>
              <a:rPr lang="en-US" sz="2800" b="1" u="sng" dirty="0">
                <a:solidFill>
                  <a:srgbClr val="FFFF00"/>
                </a:solidFill>
                <a:effectLst/>
              </a:rPr>
              <a:t>lower blood pressure</a:t>
            </a:r>
            <a:r>
              <a:rPr lang="en-US" sz="2800" b="1" dirty="0">
                <a:effectLst/>
              </a:rPr>
              <a:t>.</a:t>
            </a:r>
          </a:p>
          <a:p>
            <a:pPr marL="0" indent="0">
              <a:buNone/>
            </a:pPr>
            <a:r>
              <a:rPr lang="en-US" sz="3600" b="1" dirty="0">
                <a:solidFill>
                  <a:srgbClr val="FFFF00"/>
                </a:solidFill>
              </a:rPr>
              <a:t>	</a:t>
            </a:r>
            <a:r>
              <a:rPr lang="en-US" sz="3600" b="1" dirty="0" err="1">
                <a:solidFill>
                  <a:srgbClr val="FFFF00"/>
                </a:solidFill>
              </a:rPr>
              <a:t>經常聚會的人，血壓普遍</a:t>
            </a:r>
            <a:r>
              <a:rPr lang="en-US" sz="3600" b="1" u="sng" dirty="0" err="1">
                <a:solidFill>
                  <a:srgbClr val="FFFF00"/>
                </a:solidFill>
              </a:rPr>
              <a:t>較低</a:t>
            </a:r>
            <a:r>
              <a:rPr lang="en-US" sz="3600" b="1" dirty="0">
                <a:solidFill>
                  <a:srgbClr val="FFFF00"/>
                </a:solidFill>
              </a:rPr>
              <a:t>。</a:t>
            </a:r>
            <a:endParaRPr lang="en-US" sz="3600" b="1" dirty="0">
              <a:solidFill>
                <a:srgbClr val="FFFF00"/>
              </a:solidFill>
              <a:effectLst/>
            </a:endParaRPr>
          </a:p>
          <a:p>
            <a:r>
              <a:rPr lang="en-US" sz="2800" b="1" dirty="0">
                <a:effectLst/>
              </a:rPr>
              <a:t>3. People who </a:t>
            </a:r>
            <a:r>
              <a:rPr lang="en-US" sz="2800" b="1" u="sng" dirty="0">
                <a:effectLst/>
              </a:rPr>
              <a:t>do </a:t>
            </a:r>
            <a:r>
              <a:rPr lang="en-US" sz="3200" b="1" u="sng" dirty="0">
                <a:effectLst/>
              </a:rPr>
              <a:t>not</a:t>
            </a:r>
            <a:r>
              <a:rPr lang="en-US" sz="3200" b="1" dirty="0">
                <a:effectLst/>
              </a:rPr>
              <a:t> </a:t>
            </a:r>
            <a:r>
              <a:rPr lang="en-US" sz="2800" b="1" dirty="0">
                <a:effectLst/>
              </a:rPr>
              <a:t>attend church are  four  times </a:t>
            </a:r>
            <a:r>
              <a:rPr lang="en-US" sz="2800" b="1" u="sng" dirty="0">
                <a:solidFill>
                  <a:srgbClr val="FFFF00"/>
                </a:solidFill>
                <a:effectLst/>
              </a:rPr>
              <a:t>more likely</a:t>
            </a:r>
            <a:r>
              <a:rPr lang="en-US" sz="2800" b="1" dirty="0">
                <a:solidFill>
                  <a:srgbClr val="FFFF00"/>
                </a:solidFill>
                <a:effectLst/>
              </a:rPr>
              <a:t> </a:t>
            </a:r>
            <a:r>
              <a:rPr lang="en-US" sz="2800" b="1" dirty="0">
                <a:effectLst/>
              </a:rPr>
              <a:t>to commit suicide than are frequent church attenders. </a:t>
            </a:r>
          </a:p>
          <a:p>
            <a:pPr marL="0" indent="0">
              <a:buNone/>
            </a:pPr>
            <a:r>
              <a:rPr lang="en-US" sz="2800" dirty="0"/>
              <a:t>	</a:t>
            </a:r>
            <a:r>
              <a:rPr lang="en-US" sz="3600" b="1" dirty="0" err="1">
                <a:solidFill>
                  <a:srgbClr val="FFFF00"/>
                </a:solidFill>
              </a:rPr>
              <a:t>不參加教會的人，自殺的</a:t>
            </a:r>
            <a:r>
              <a:rPr lang="en-US" sz="3600" b="1" u="sng" dirty="0" err="1">
                <a:solidFill>
                  <a:srgbClr val="FFFF00"/>
                </a:solidFill>
              </a:rPr>
              <a:t>可能性</a:t>
            </a:r>
            <a:r>
              <a:rPr lang="en-US" sz="3600" b="1" dirty="0" err="1">
                <a:solidFill>
                  <a:srgbClr val="FFFF00"/>
                </a:solidFill>
              </a:rPr>
              <a:t>約是經常聚會者的四倍</a:t>
            </a:r>
            <a:r>
              <a:rPr lang="en-US" sz="3600" b="1" dirty="0">
                <a:solidFill>
                  <a:srgbClr val="FFFF00"/>
                </a:solidFill>
              </a:rPr>
              <a:t>。</a:t>
            </a:r>
            <a:endParaRPr lang="en-US" sz="2800" b="1" dirty="0">
              <a:solidFill>
                <a:srgbClr val="FFFF00"/>
              </a:solidFill>
            </a:endParaRP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60411E6-89B8-5DBB-7E6E-EE8F1EE448DB}"/>
                  </a:ext>
                </a:extLst>
              </p14:cNvPr>
              <p14:cNvContentPartPr/>
              <p14:nvPr/>
            </p14:nvContentPartPr>
            <p14:xfrm>
              <a:off x="7492620" y="4909461"/>
              <a:ext cx="955343" cy="686121"/>
            </p14:xfrm>
          </p:contentPart>
        </mc:Choice>
        <mc:Fallback xmlns="">
          <p:pic>
            <p:nvPicPr>
              <p:cNvPr id="5" name="Ink 4">
                <a:extLst>
                  <a:ext uri="{FF2B5EF4-FFF2-40B4-BE49-F238E27FC236}">
                    <a16:creationId xmlns:a16="http://schemas.microsoft.com/office/drawing/2014/main" id="{260411E6-89B8-5DBB-7E6E-EE8F1EE448DB}"/>
                  </a:ext>
                </a:extLst>
              </p:cNvPr>
              <p:cNvPicPr/>
              <p:nvPr/>
            </p:nvPicPr>
            <p:blipFill>
              <a:blip r:embed="rId3"/>
              <a:stretch>
                <a:fillRect/>
              </a:stretch>
            </p:blipFill>
            <p:spPr>
              <a:xfrm>
                <a:off x="7486501" y="4903338"/>
                <a:ext cx="967582" cy="698367"/>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813B972-4294-1BD5-833A-AF083074C7B3}"/>
                  </a:ext>
                </a:extLst>
              </p14:cNvPr>
              <p14:cNvContentPartPr/>
              <p14:nvPr/>
            </p14:nvContentPartPr>
            <p14:xfrm>
              <a:off x="8012112" y="5117491"/>
              <a:ext cx="26280" cy="24840"/>
            </p14:xfrm>
          </p:contentPart>
        </mc:Choice>
        <mc:Fallback xmlns="">
          <p:pic>
            <p:nvPicPr>
              <p:cNvPr id="6" name="Ink 5">
                <a:extLst>
                  <a:ext uri="{FF2B5EF4-FFF2-40B4-BE49-F238E27FC236}">
                    <a16:creationId xmlns:a16="http://schemas.microsoft.com/office/drawing/2014/main" id="{A813B972-4294-1BD5-833A-AF083074C7B3}"/>
                  </a:ext>
                </a:extLst>
              </p:cNvPr>
              <p:cNvPicPr/>
              <p:nvPr/>
            </p:nvPicPr>
            <p:blipFill>
              <a:blip r:embed="rId5"/>
              <a:stretch>
                <a:fillRect/>
              </a:stretch>
            </p:blipFill>
            <p:spPr>
              <a:xfrm>
                <a:off x="8005992" y="5111371"/>
                <a:ext cx="38520" cy="37080"/>
              </a:xfrm>
              <a:prstGeom prst="rect">
                <a:avLst/>
              </a:prstGeom>
            </p:spPr>
          </p:pic>
        </mc:Fallback>
      </mc:AlternateContent>
    </p:spTree>
    <p:extLst>
      <p:ext uri="{BB962C8B-B14F-4D97-AF65-F5344CB8AC3E}">
        <p14:creationId xmlns:p14="http://schemas.microsoft.com/office/powerpoint/2010/main" val="17830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90" y="0"/>
            <a:ext cx="10353761" cy="1326321"/>
          </a:xfrm>
        </p:spPr>
        <p:txBody>
          <a:bodyPr/>
          <a:lstStyle/>
          <a:p>
            <a:r>
              <a:rPr lang="en-US" b="1" dirty="0"/>
              <a:t>Research on a church attendance</a:t>
            </a:r>
            <a:br>
              <a:rPr lang="en-US" b="1" dirty="0"/>
            </a:br>
            <a:r>
              <a:rPr lang="en-US" b="1" dirty="0" err="1">
                <a:solidFill>
                  <a:srgbClr val="FFFF00"/>
                </a:solidFill>
              </a:rPr>
              <a:t>建立穩固根基的研究</a:t>
            </a:r>
            <a:endParaRPr lang="en-US" b="1" dirty="0">
              <a:solidFill>
                <a:srgbClr val="FFFF00"/>
              </a:solidFill>
            </a:endParaRPr>
          </a:p>
        </p:txBody>
      </p:sp>
      <p:sp>
        <p:nvSpPr>
          <p:cNvPr id="3" name="Content Placeholder 2"/>
          <p:cNvSpPr>
            <a:spLocks noGrp="1"/>
          </p:cNvSpPr>
          <p:nvPr>
            <p:ph idx="1"/>
          </p:nvPr>
        </p:nvSpPr>
        <p:spPr>
          <a:xfrm>
            <a:off x="0" y="1326321"/>
            <a:ext cx="12192000" cy="5531679"/>
          </a:xfrm>
        </p:spPr>
        <p:txBody>
          <a:bodyPr>
            <a:normAutofit/>
          </a:bodyPr>
          <a:lstStyle/>
          <a:p>
            <a:r>
              <a:rPr lang="en-US" sz="2800" b="1" dirty="0">
                <a:effectLst/>
              </a:rPr>
              <a:t>4. Church attendance is the </a:t>
            </a:r>
            <a:r>
              <a:rPr lang="en-US" sz="2800" b="1" u="sng" dirty="0">
                <a:effectLst/>
              </a:rPr>
              <a:t>most important</a:t>
            </a:r>
            <a:r>
              <a:rPr lang="en-US" sz="2800" b="1" dirty="0">
                <a:effectLst/>
              </a:rPr>
              <a:t> predictor of </a:t>
            </a:r>
            <a:r>
              <a:rPr lang="en-US" sz="2800" b="1" dirty="0">
                <a:solidFill>
                  <a:srgbClr val="FFFF00"/>
                </a:solidFill>
                <a:effectLst/>
              </a:rPr>
              <a:t>marital 				stability.</a:t>
            </a:r>
          </a:p>
          <a:p>
            <a:pPr marL="0" indent="0">
              <a:buNone/>
            </a:pPr>
            <a:r>
              <a:rPr lang="en-US" sz="2800" dirty="0"/>
              <a:t>		</a:t>
            </a:r>
            <a:r>
              <a:rPr lang="en-US" sz="3600" b="1" dirty="0" err="1">
                <a:solidFill>
                  <a:srgbClr val="FFFF00"/>
                </a:solidFill>
              </a:rPr>
              <a:t>是否穩定參加教會，是婚姻穩定</a:t>
            </a:r>
            <a:r>
              <a:rPr lang="en-US" sz="3600" b="1" u="sng" dirty="0" err="1">
                <a:solidFill>
                  <a:srgbClr val="FFFF00"/>
                </a:solidFill>
              </a:rPr>
              <a:t>最重要的</a:t>
            </a:r>
            <a:r>
              <a:rPr lang="en-US" sz="3600" b="1" dirty="0" err="1">
                <a:solidFill>
                  <a:srgbClr val="FFFF00"/>
                </a:solidFill>
              </a:rPr>
              <a:t>預測因素之一</a:t>
            </a:r>
            <a:endParaRPr lang="en-US" sz="3600" b="1" dirty="0">
              <a:solidFill>
                <a:srgbClr val="FFFF00"/>
              </a:solidFill>
              <a:effectLst/>
            </a:endParaRPr>
          </a:p>
          <a:p>
            <a:r>
              <a:rPr lang="en-US" sz="2800" b="1" dirty="0">
                <a:effectLst/>
              </a:rPr>
              <a:t>5. The greater a person’s religious commitment, the </a:t>
            </a:r>
            <a:r>
              <a:rPr lang="en-US" sz="2800" b="1" u="sng" dirty="0">
                <a:solidFill>
                  <a:srgbClr val="FFFF00"/>
                </a:solidFill>
                <a:effectLst/>
              </a:rPr>
              <a:t>less likely </a:t>
            </a:r>
            <a:r>
              <a:rPr lang="en-US" sz="2800" b="1" dirty="0">
                <a:effectLst/>
              </a:rPr>
              <a:t>					he/she will abuse drugs.</a:t>
            </a:r>
          </a:p>
          <a:p>
            <a:pPr marL="400050" lvl="1" indent="0">
              <a:buNone/>
            </a:pPr>
            <a:r>
              <a:rPr lang="en-US" sz="3600" b="1" dirty="0">
                <a:solidFill>
                  <a:srgbClr val="FFFF00"/>
                </a:solidFill>
              </a:rPr>
              <a:t>		</a:t>
            </a:r>
            <a:r>
              <a:rPr lang="en-US" sz="3600" b="1" dirty="0" err="1">
                <a:solidFill>
                  <a:srgbClr val="FFFF00"/>
                </a:solidFill>
              </a:rPr>
              <a:t>一個人的信仰越堅定，越</a:t>
            </a:r>
            <a:r>
              <a:rPr lang="en-US" sz="3600" b="1" u="sng" dirty="0" err="1">
                <a:solidFill>
                  <a:srgbClr val="FFFF00"/>
                </a:solidFill>
              </a:rPr>
              <a:t>不容易</a:t>
            </a:r>
            <a:r>
              <a:rPr lang="en-US" sz="3600" b="1" dirty="0" err="1">
                <a:solidFill>
                  <a:srgbClr val="FFFF00"/>
                </a:solidFill>
              </a:rPr>
              <a:t>濫用毒品</a:t>
            </a:r>
            <a:r>
              <a:rPr lang="en-US" sz="3600" b="1" dirty="0">
                <a:solidFill>
                  <a:srgbClr val="FFFF00"/>
                </a:solidFill>
              </a:rPr>
              <a:t>。</a:t>
            </a:r>
            <a:endParaRPr lang="en-US" sz="3600" b="1" dirty="0">
              <a:solidFill>
                <a:srgbClr val="FFFF00"/>
              </a:solidFill>
              <a:effectLst/>
            </a:endParaRPr>
          </a:p>
          <a:p>
            <a:r>
              <a:rPr lang="en-US" sz="2800" b="1" dirty="0">
                <a:effectLst/>
              </a:rPr>
              <a:t>6. Alcohol abuse is </a:t>
            </a:r>
            <a:r>
              <a:rPr lang="en-US" sz="2800" b="1" u="sng" dirty="0">
                <a:solidFill>
                  <a:srgbClr val="FFFF00"/>
                </a:solidFill>
                <a:effectLst/>
              </a:rPr>
              <a:t>highest</a:t>
            </a:r>
            <a:r>
              <a:rPr lang="en-US" sz="2800" b="1" dirty="0">
                <a:solidFill>
                  <a:srgbClr val="FFFF00"/>
                </a:solidFill>
                <a:effectLst/>
              </a:rPr>
              <a:t> </a:t>
            </a:r>
            <a:r>
              <a:rPr lang="en-US" sz="2800" b="1" dirty="0">
                <a:effectLst/>
              </a:rPr>
              <a:t>among those with </a:t>
            </a:r>
            <a:r>
              <a:rPr lang="en-US" sz="2800" b="1" u="sng" dirty="0">
                <a:effectLst/>
              </a:rPr>
              <a:t>little</a:t>
            </a:r>
            <a:r>
              <a:rPr lang="en-US" sz="2800" b="1" dirty="0">
                <a:effectLst/>
              </a:rPr>
              <a:t> or </a:t>
            </a:r>
            <a:r>
              <a:rPr lang="en-US" sz="2800" b="1" u="sng" dirty="0">
                <a:effectLst/>
              </a:rPr>
              <a:t>no</a:t>
            </a:r>
            <a:r>
              <a:rPr lang="en-US" sz="2800" b="1" dirty="0">
                <a:effectLst/>
              </a:rPr>
              <a:t> religious</a:t>
            </a:r>
          </a:p>
          <a:p>
            <a:pPr marL="0" indent="0">
              <a:buNone/>
            </a:pPr>
            <a:r>
              <a:rPr lang="en-US" sz="2800" b="1" dirty="0">
                <a:effectLst/>
              </a:rPr>
              <a:t> 		commitment. </a:t>
            </a:r>
          </a:p>
          <a:p>
            <a:pPr marL="0" indent="0">
              <a:buNone/>
            </a:pPr>
            <a:r>
              <a:rPr lang="en-US" sz="2800" dirty="0"/>
              <a:t>	</a:t>
            </a:r>
            <a:r>
              <a:rPr lang="en-US" sz="3600" b="1" dirty="0" err="1">
                <a:solidFill>
                  <a:srgbClr val="FFFF00"/>
                </a:solidFill>
              </a:rPr>
              <a:t>酒精濫用最普遍的是那些幾乎沒有或沒有宗教信仰的人</a:t>
            </a:r>
            <a:r>
              <a:rPr lang="en-US" sz="3600" b="1" dirty="0">
                <a:solidFill>
                  <a:srgbClr val="FFFF00"/>
                </a:solidFill>
              </a:rPr>
              <a:t>。</a:t>
            </a:r>
            <a:endParaRPr lang="en-US" sz="2800" b="1" dirty="0">
              <a:solidFill>
                <a:srgbClr val="FFFF00"/>
              </a:solidFill>
            </a:endParaRPr>
          </a:p>
        </p:txBody>
      </p:sp>
    </p:spTree>
    <p:extLst>
      <p:ext uri="{BB962C8B-B14F-4D97-AF65-F5344CB8AC3E}">
        <p14:creationId xmlns:p14="http://schemas.microsoft.com/office/powerpoint/2010/main" val="253670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6" y="0"/>
            <a:ext cx="10353761" cy="1326321"/>
          </a:xfrm>
        </p:spPr>
        <p:txBody>
          <a:bodyPr/>
          <a:lstStyle/>
          <a:p>
            <a:r>
              <a:rPr lang="en-US" b="1" dirty="0"/>
              <a:t>Research on health</a:t>
            </a:r>
            <a:br>
              <a:rPr lang="en-US" b="1" dirty="0"/>
            </a:br>
            <a:r>
              <a:rPr lang="en-US" b="1" dirty="0" err="1">
                <a:solidFill>
                  <a:srgbClr val="FFFF00"/>
                </a:solidFill>
              </a:rPr>
              <a:t>建立穩固根基的研究</a:t>
            </a:r>
            <a:endParaRPr lang="en-US" b="1" dirty="0">
              <a:solidFill>
                <a:srgbClr val="FFFF00"/>
              </a:solidFill>
            </a:endParaRPr>
          </a:p>
        </p:txBody>
      </p:sp>
      <p:sp>
        <p:nvSpPr>
          <p:cNvPr id="3" name="Content Placeholder 2"/>
          <p:cNvSpPr>
            <a:spLocks noGrp="1"/>
          </p:cNvSpPr>
          <p:nvPr>
            <p:ph idx="1"/>
          </p:nvPr>
        </p:nvSpPr>
        <p:spPr>
          <a:xfrm>
            <a:off x="370114" y="1571981"/>
            <a:ext cx="11680859" cy="5531679"/>
          </a:xfrm>
        </p:spPr>
        <p:txBody>
          <a:bodyPr>
            <a:normAutofit/>
          </a:bodyPr>
          <a:lstStyle/>
          <a:p>
            <a:r>
              <a:rPr lang="en-US" sz="2800" b="1" dirty="0">
                <a:effectLst/>
              </a:rPr>
              <a:t>. 7. Mothers and their newborn babies have </a:t>
            </a:r>
            <a:r>
              <a:rPr lang="en-US" sz="2800" b="1" u="sng" dirty="0">
                <a:solidFill>
                  <a:srgbClr val="FFFF00"/>
                </a:solidFill>
                <a:effectLst/>
              </a:rPr>
              <a:t>fewer</a:t>
            </a:r>
            <a:r>
              <a:rPr lang="en-US" sz="2800" b="1" dirty="0">
                <a:effectLst/>
              </a:rPr>
              <a:t> medical complications </a:t>
            </a:r>
            <a:r>
              <a:rPr lang="en-US" sz="2800" b="1" u="sng" dirty="0">
                <a:solidFill>
                  <a:srgbClr val="FFFF00"/>
                </a:solidFill>
                <a:effectLst/>
              </a:rPr>
              <a:t>if</a:t>
            </a:r>
            <a:r>
              <a:rPr lang="en-US" sz="2800" b="1" dirty="0">
                <a:effectLst/>
              </a:rPr>
              <a:t> the mothers have a religious commitment. </a:t>
            </a:r>
          </a:p>
          <a:p>
            <a:pPr marL="0" indent="0">
              <a:buNone/>
            </a:pPr>
            <a:r>
              <a:rPr lang="en-US" sz="2800" dirty="0"/>
              <a:t>	</a:t>
            </a:r>
            <a:r>
              <a:rPr lang="en-US" sz="3600" b="1" dirty="0" err="1">
                <a:solidFill>
                  <a:srgbClr val="FFFF00"/>
                </a:solidFill>
              </a:rPr>
              <a:t>有信仰的母親及其新生兒，通常有</a:t>
            </a:r>
            <a:r>
              <a:rPr lang="en-US" sz="3600" b="1" u="sng" dirty="0" err="1">
                <a:solidFill>
                  <a:srgbClr val="FFFF00"/>
                </a:solidFill>
              </a:rPr>
              <a:t>較少</a:t>
            </a:r>
            <a:r>
              <a:rPr lang="en-US" sz="3600" b="1" dirty="0" err="1">
                <a:solidFill>
                  <a:srgbClr val="FFFF00"/>
                </a:solidFill>
              </a:rPr>
              <a:t>的醫療併發症</a:t>
            </a:r>
            <a:r>
              <a:rPr lang="en-US" sz="3600" b="1" dirty="0">
                <a:solidFill>
                  <a:srgbClr val="FFFF00"/>
                </a:solidFill>
              </a:rPr>
              <a:t>。</a:t>
            </a:r>
            <a:endParaRPr lang="en-US" sz="3600" b="1" dirty="0">
              <a:solidFill>
                <a:srgbClr val="FFFF00"/>
              </a:solidFill>
              <a:effectLst/>
            </a:endParaRPr>
          </a:p>
          <a:p>
            <a:r>
              <a:rPr lang="en-US" sz="2800" b="1" dirty="0">
                <a:effectLst/>
              </a:rPr>
              <a:t>8. Heart surgery patients with strong religious beliefs are </a:t>
            </a:r>
            <a:r>
              <a:rPr lang="en-US" sz="2800" b="1" u="sng" dirty="0">
                <a:solidFill>
                  <a:srgbClr val="FFFF00"/>
                </a:solidFill>
                <a:effectLst/>
              </a:rPr>
              <a:t>much more likely </a:t>
            </a:r>
            <a:r>
              <a:rPr lang="en-US" sz="2800" b="1" dirty="0">
                <a:effectLst/>
              </a:rPr>
              <a:t>to survive surgery and recover quicker from that surgery than patients with no religious beliefs.</a:t>
            </a:r>
          </a:p>
          <a:p>
            <a:pPr marL="0" indent="0">
              <a:buNone/>
            </a:pPr>
            <a:r>
              <a:rPr lang="en-US" sz="2800" dirty="0"/>
              <a:t>	</a:t>
            </a:r>
            <a:r>
              <a:rPr lang="en-US" sz="4000" b="1" dirty="0" err="1">
                <a:solidFill>
                  <a:srgbClr val="FFFF00"/>
                </a:solidFill>
              </a:rPr>
              <a:t>擁有堅定宗教信仰的心臟手術病人，比沒有信仰</a:t>
            </a:r>
            <a:r>
              <a:rPr lang="en-US" sz="4000" b="1" dirty="0">
                <a:solidFill>
                  <a:srgbClr val="FFFF00"/>
                </a:solidFill>
              </a:rPr>
              <a:t>	</a:t>
            </a:r>
            <a:r>
              <a:rPr lang="en-US" sz="4000" b="1" dirty="0" err="1">
                <a:solidFill>
                  <a:srgbClr val="FFFF00"/>
                </a:solidFill>
              </a:rPr>
              <a:t>的人更容易存活，且恢復得更快</a:t>
            </a:r>
            <a:r>
              <a:rPr lang="en-US" sz="4000" b="1" dirty="0">
                <a:solidFill>
                  <a:srgbClr val="FFFF00"/>
                </a:solidFill>
              </a:rPr>
              <a:t>。</a:t>
            </a:r>
          </a:p>
          <a:p>
            <a:pPr marL="0" indent="0">
              <a:buNone/>
            </a:pPr>
            <a:endParaRPr lang="en-US" sz="2800" b="1" dirty="0">
              <a:effectLst/>
            </a:endParaRPr>
          </a:p>
        </p:txBody>
      </p:sp>
    </p:spTree>
    <p:extLst>
      <p:ext uri="{BB962C8B-B14F-4D97-AF65-F5344CB8AC3E}">
        <p14:creationId xmlns:p14="http://schemas.microsoft.com/office/powerpoint/2010/main" val="88770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990" y="500679"/>
            <a:ext cx="11590020" cy="4231341"/>
          </a:xfrm>
        </p:spPr>
        <p:txBody>
          <a:bodyPr>
            <a:normAutofit fontScale="92500" lnSpcReduction="10000"/>
          </a:bodyPr>
          <a:lstStyle/>
          <a:p>
            <a:pPr marL="0" indent="0">
              <a:buNone/>
            </a:pPr>
            <a:r>
              <a:rPr lang="en-US" sz="4000" b="1" dirty="0">
                <a:effectLst/>
              </a:rPr>
              <a:t>“The fear of the Lord adds length to life. </a:t>
            </a:r>
          </a:p>
          <a:p>
            <a:pPr marL="0" indent="0">
              <a:buNone/>
            </a:pPr>
            <a:r>
              <a:rPr lang="en-US" sz="4000" b="1" dirty="0">
                <a:solidFill>
                  <a:srgbClr val="FFFF00"/>
                </a:solidFill>
              </a:rPr>
              <a:t>Proverbs 10:27</a:t>
            </a:r>
          </a:p>
          <a:p>
            <a:pPr marL="0" indent="0">
              <a:buNone/>
            </a:pPr>
            <a:r>
              <a:rPr lang="en-US" sz="4000" dirty="0"/>
              <a:t>「</a:t>
            </a:r>
            <a:r>
              <a:rPr lang="en-US" sz="4800" b="1" dirty="0" err="1">
                <a:solidFill>
                  <a:srgbClr val="FFFF00"/>
                </a:solidFill>
              </a:rPr>
              <a:t>敬畏耶和華，使人日子加多</a:t>
            </a:r>
            <a:r>
              <a:rPr lang="en-US" sz="4800" b="1" dirty="0">
                <a:solidFill>
                  <a:srgbClr val="FFFF00"/>
                </a:solidFill>
              </a:rPr>
              <a:t>。」</a:t>
            </a:r>
            <a:r>
              <a:rPr lang="en-US" sz="4800" b="1" dirty="0" err="1">
                <a:solidFill>
                  <a:srgbClr val="FFFF00"/>
                </a:solidFill>
              </a:rPr>
              <a:t>箴言</a:t>
            </a:r>
            <a:r>
              <a:rPr lang="en-US" sz="4800" b="1" dirty="0">
                <a:solidFill>
                  <a:srgbClr val="FFFF00"/>
                </a:solidFill>
              </a:rPr>
              <a:t> 10:27</a:t>
            </a:r>
            <a:endParaRPr lang="en-US" sz="4000" b="1" dirty="0">
              <a:solidFill>
                <a:srgbClr val="FFFF00"/>
              </a:solidFill>
            </a:endParaRPr>
          </a:p>
          <a:p>
            <a:pPr marL="0" indent="0">
              <a:buNone/>
            </a:pPr>
            <a:endParaRPr lang="en-US" sz="4000" b="1" dirty="0">
              <a:solidFill>
                <a:srgbClr val="FFFF00"/>
              </a:solidFill>
            </a:endParaRPr>
          </a:p>
          <a:p>
            <a:pPr marL="0" indent="0">
              <a:buNone/>
            </a:pPr>
            <a:r>
              <a:rPr lang="en-US" sz="3200" b="1" dirty="0"/>
              <a:t>The most important factors of human happiness and well-being are</a:t>
            </a:r>
          </a:p>
          <a:p>
            <a:pPr marL="0" indent="0">
              <a:buNone/>
            </a:pPr>
            <a:r>
              <a:rPr lang="zh-TW" altLang="en-US" sz="4300" b="1" dirty="0"/>
              <a:t>人生幸福與身心健康最重要的因素之一，就是</a:t>
            </a:r>
            <a:endParaRPr lang="en-US" sz="7100" b="1" dirty="0">
              <a:solidFill>
                <a:srgbClr val="FFFF00"/>
              </a:solidFill>
            </a:endParaRPr>
          </a:p>
        </p:txBody>
      </p:sp>
      <p:sp>
        <p:nvSpPr>
          <p:cNvPr id="4" name="TextBox 3">
            <a:extLst>
              <a:ext uri="{FF2B5EF4-FFF2-40B4-BE49-F238E27FC236}">
                <a16:creationId xmlns:a16="http://schemas.microsoft.com/office/drawing/2014/main" id="{C60366B2-778D-C78E-8BF7-0C603B7F3B80}"/>
              </a:ext>
            </a:extLst>
          </p:cNvPr>
          <p:cNvSpPr txBox="1"/>
          <p:nvPr/>
        </p:nvSpPr>
        <p:spPr>
          <a:xfrm>
            <a:off x="2153770" y="3442648"/>
            <a:ext cx="941953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00"/>
                </a:solidFill>
                <a:effectLst/>
                <a:uLnTx/>
                <a:uFillTx/>
                <a:latin typeface="Century Gothic" panose="020B0502020202020204"/>
                <a:ea typeface="+mn-ea"/>
                <a:cs typeface="+mn-cs"/>
              </a:rPr>
              <a:t>our spiritual beliefs and moral choices</a:t>
            </a:r>
            <a:r>
              <a:rPr kumimoji="0" lang="en-US" sz="3200" b="1" i="0" u="none" strike="noStrike" kern="1200" cap="none" spc="0" normalizeH="0" baseline="0" noProof="0" dirty="0">
                <a:ln>
                  <a:noFill/>
                </a:ln>
                <a:solidFill>
                  <a:srgbClr val="FFFF00"/>
                </a:solidFill>
                <a:effectLst/>
                <a:uLnTx/>
                <a:uFillTx/>
                <a:latin typeface="Century Gothic" panose="020B0502020202020204"/>
                <a:ea typeface="+mn-ea"/>
                <a:cs typeface="+mn-cs"/>
              </a:rPr>
              <a:t>.</a:t>
            </a:r>
            <a:endParaRPr kumimoji="0" lang="en-US" sz="3200" b="0"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
        <p:nvSpPr>
          <p:cNvPr id="2" name="TextBox 1">
            <a:extLst>
              <a:ext uri="{FF2B5EF4-FFF2-40B4-BE49-F238E27FC236}">
                <a16:creationId xmlns:a16="http://schemas.microsoft.com/office/drawing/2014/main" id="{30BEB2CC-E220-7182-66E9-931007320525}"/>
              </a:ext>
            </a:extLst>
          </p:cNvPr>
          <p:cNvSpPr txBox="1"/>
          <p:nvPr/>
        </p:nvSpPr>
        <p:spPr>
          <a:xfrm>
            <a:off x="300990" y="4554600"/>
            <a:ext cx="7315200"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srgbClr val="FFFF00"/>
                </a:solidFill>
                <a:effectLst/>
                <a:uLnTx/>
                <a:uFillTx/>
                <a:latin typeface="Century Gothic" panose="020B0502020202020204"/>
                <a:ea typeface="新細明體" panose="02020500000000000000" pitchFamily="18" charset="-120"/>
                <a:cs typeface="+mn-cs"/>
              </a:rPr>
              <a:t>屬靈信仰與道德選擇。</a:t>
            </a:r>
            <a:endParaRPr kumimoji="0" lang="en-US" sz="3600" b="1" i="0" u="none" strike="noStrike" kern="1200" cap="none" spc="0" normalizeH="0" baseline="0" noProof="0" dirty="0">
              <a:ln>
                <a:noFill/>
              </a:ln>
              <a:solidFill>
                <a:srgbClr val="FFFF00"/>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24178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60A51F-40D4-9314-2246-651FAC6322F3}"/>
              </a:ext>
            </a:extLst>
          </p:cNvPr>
          <p:cNvSpPr>
            <a:spLocks noGrp="1"/>
          </p:cNvSpPr>
          <p:nvPr>
            <p:ph idx="1"/>
          </p:nvPr>
        </p:nvSpPr>
        <p:spPr>
          <a:xfrm>
            <a:off x="304800" y="579718"/>
            <a:ext cx="11607800" cy="5998882"/>
          </a:xfrm>
        </p:spPr>
        <p:txBody>
          <a:bodyPr>
            <a:normAutofit/>
          </a:bodyPr>
          <a:lstStyle/>
          <a:p>
            <a:r>
              <a:rPr lang="en-US" sz="3200" b="1" dirty="0"/>
              <a:t>REMEMBER WHAT MAKES A FIRM FOUNDATION</a:t>
            </a:r>
          </a:p>
          <a:p>
            <a:pPr marL="0" indent="0">
              <a:buNone/>
            </a:pPr>
            <a:r>
              <a:rPr lang="en-US" sz="3200" dirty="0"/>
              <a:t>	</a:t>
            </a:r>
            <a:r>
              <a:rPr lang="en-US" sz="4400" b="1" dirty="0" err="1">
                <a:solidFill>
                  <a:srgbClr val="FFFF00"/>
                </a:solidFill>
              </a:rPr>
              <a:t>記住什麼是真正穩固的根基</a:t>
            </a:r>
            <a:endParaRPr lang="en-US" sz="4400" b="1" dirty="0">
              <a:solidFill>
                <a:srgbClr val="FFFF00"/>
              </a:solidFill>
            </a:endParaRPr>
          </a:p>
          <a:p>
            <a:endParaRPr lang="en-US" sz="3200" b="1" dirty="0"/>
          </a:p>
          <a:p>
            <a:r>
              <a:rPr lang="en-US" sz="3200" b="1" dirty="0"/>
              <a:t>RECOGNISE THE CRACKS THAT HAVE OCCURRED IN THAT FOUNDATION</a:t>
            </a:r>
          </a:p>
          <a:p>
            <a:pPr marL="0" indent="0">
              <a:buNone/>
            </a:pPr>
            <a:r>
              <a:rPr lang="en-US" sz="3200" b="1" dirty="0"/>
              <a:t>	</a:t>
            </a:r>
            <a:r>
              <a:rPr lang="en-US" sz="4400" b="1" dirty="0" err="1">
                <a:solidFill>
                  <a:srgbClr val="FFFF00"/>
                </a:solidFill>
              </a:rPr>
              <a:t>認清根基已經出現的裂縫</a:t>
            </a:r>
            <a:endParaRPr lang="en-US" sz="4400" b="1" dirty="0">
              <a:solidFill>
                <a:srgbClr val="FFFF00"/>
              </a:solidFill>
            </a:endParaRPr>
          </a:p>
          <a:p>
            <a:endParaRPr lang="en-US" sz="3200" b="1" dirty="0"/>
          </a:p>
          <a:p>
            <a:r>
              <a:rPr lang="en-US" sz="3200" b="1" dirty="0"/>
              <a:t>RESTORE THE CRACKED FOUNDATIONS.</a:t>
            </a:r>
          </a:p>
          <a:p>
            <a:pPr marL="0" indent="0">
              <a:buNone/>
            </a:pPr>
            <a:r>
              <a:rPr lang="en-US" sz="3200" b="1" dirty="0"/>
              <a:t>	</a:t>
            </a:r>
            <a:r>
              <a:rPr lang="en-US" sz="4400" b="1" dirty="0" err="1">
                <a:solidFill>
                  <a:srgbClr val="FFFF00"/>
                </a:solidFill>
              </a:rPr>
              <a:t>修復已經受損的根基</a:t>
            </a:r>
            <a:endParaRPr lang="en-US" sz="4400" b="1" dirty="0">
              <a:solidFill>
                <a:srgbClr val="FFFF00"/>
              </a:solidFill>
            </a:endParaRPr>
          </a:p>
          <a:p>
            <a:pPr marL="0" indent="0">
              <a:buNone/>
            </a:pPr>
            <a:endParaRPr lang="en-US" sz="3200" b="1" dirty="0"/>
          </a:p>
        </p:txBody>
      </p:sp>
    </p:spTree>
    <p:extLst>
      <p:ext uri="{BB962C8B-B14F-4D97-AF65-F5344CB8AC3E}">
        <p14:creationId xmlns:p14="http://schemas.microsoft.com/office/powerpoint/2010/main" val="37573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6" y="242816"/>
            <a:ext cx="9404723" cy="1400530"/>
          </a:xfrm>
        </p:spPr>
        <p:txBody>
          <a:bodyPr/>
          <a:lstStyle/>
          <a:p>
            <a:r>
              <a:rPr lang="en-US" b="1" dirty="0">
                <a:effectLst/>
              </a:rPr>
              <a:t>The foundation in Jesus Christ…</a:t>
            </a:r>
            <a:br>
              <a:rPr lang="en-US" b="1" dirty="0">
                <a:effectLst/>
              </a:rPr>
            </a:br>
            <a:r>
              <a:rPr lang="en-US" b="1" dirty="0" err="1">
                <a:solidFill>
                  <a:srgbClr val="FFFF00"/>
                </a:solidFill>
              </a:rPr>
              <a:t>在耶穌基督裡的根基</a:t>
            </a:r>
            <a:r>
              <a:rPr lang="en-US" b="1" dirty="0">
                <a:solidFill>
                  <a:srgbClr val="FFFF00"/>
                </a:solidFill>
              </a:rPr>
              <a:t>……</a:t>
            </a:r>
            <a:endParaRPr lang="en-US" b="1" dirty="0">
              <a:solidFill>
                <a:srgbClr val="FFFF00"/>
              </a:solidFill>
              <a:effectLst/>
            </a:endParaRPr>
          </a:p>
        </p:txBody>
      </p:sp>
      <p:sp>
        <p:nvSpPr>
          <p:cNvPr id="3" name="Content Placeholder 2"/>
          <p:cNvSpPr>
            <a:spLocks noGrp="1"/>
          </p:cNvSpPr>
          <p:nvPr>
            <p:ph idx="1"/>
          </p:nvPr>
        </p:nvSpPr>
        <p:spPr>
          <a:xfrm>
            <a:off x="833741" y="1853248"/>
            <a:ext cx="10712148" cy="4761936"/>
          </a:xfrm>
        </p:spPr>
        <p:txBody>
          <a:bodyPr>
            <a:noAutofit/>
          </a:bodyPr>
          <a:lstStyle/>
          <a:p>
            <a:pPr>
              <a:buFont typeface="Wingdings" panose="05000000000000000000" pitchFamily="2" charset="2"/>
              <a:buChar char="Ø"/>
            </a:pPr>
            <a:r>
              <a:rPr lang="en-US" sz="3200" b="1" dirty="0">
                <a:effectLst/>
              </a:rPr>
              <a:t> will enable our marriages to endure.</a:t>
            </a:r>
          </a:p>
          <a:p>
            <a:pPr marL="0" indent="0">
              <a:buNone/>
            </a:pPr>
            <a:r>
              <a:rPr lang="en-US" sz="3200" dirty="0"/>
              <a:t>	 </a:t>
            </a:r>
            <a:r>
              <a:rPr lang="en-US" sz="3600" b="1" dirty="0" err="1">
                <a:solidFill>
                  <a:srgbClr val="FFFF00"/>
                </a:solidFill>
              </a:rPr>
              <a:t>能使我們的婚姻堅固長久</a:t>
            </a:r>
            <a:r>
              <a:rPr lang="en-US" sz="3600" b="1" dirty="0">
                <a:solidFill>
                  <a:srgbClr val="FFFF00"/>
                </a:solidFill>
              </a:rPr>
              <a:t>。</a:t>
            </a:r>
            <a:endParaRPr lang="en-US" sz="3200" b="1" dirty="0">
              <a:solidFill>
                <a:srgbClr val="FFFF00"/>
              </a:solidFill>
              <a:effectLst/>
            </a:endParaRPr>
          </a:p>
          <a:p>
            <a:pPr>
              <a:buFont typeface="Wingdings" panose="05000000000000000000" pitchFamily="2" charset="2"/>
              <a:buChar char="Ø"/>
            </a:pPr>
            <a:r>
              <a:rPr lang="en-US" sz="3200" b="1" dirty="0">
                <a:effectLst/>
              </a:rPr>
              <a:t>will encourage our children to better take hold of the Christian faith themselves.</a:t>
            </a:r>
          </a:p>
          <a:p>
            <a:pPr marL="0" indent="0">
              <a:buNone/>
            </a:pPr>
            <a:r>
              <a:rPr lang="en-US" sz="3600" b="1" dirty="0">
                <a:solidFill>
                  <a:srgbClr val="FFFF00"/>
                </a:solidFill>
              </a:rPr>
              <a:t>	</a:t>
            </a:r>
            <a:r>
              <a:rPr lang="en-US" sz="3600" b="1" dirty="0" err="1">
                <a:solidFill>
                  <a:srgbClr val="FFFF00"/>
                </a:solidFill>
              </a:rPr>
              <a:t>能幫助我們的兒女建立自己的基督信仰</a:t>
            </a:r>
            <a:r>
              <a:rPr lang="en-US" sz="3600" b="1" dirty="0">
                <a:solidFill>
                  <a:srgbClr val="FFFF00"/>
                </a:solidFill>
              </a:rPr>
              <a:t>。</a:t>
            </a:r>
            <a:endParaRPr lang="en-US" sz="3600" b="1" dirty="0">
              <a:solidFill>
                <a:srgbClr val="FFFF00"/>
              </a:solidFill>
              <a:effectLst/>
            </a:endParaRPr>
          </a:p>
          <a:p>
            <a:pPr>
              <a:buFont typeface="Wingdings" panose="05000000000000000000" pitchFamily="2" charset="2"/>
              <a:buChar char="Ø"/>
            </a:pPr>
            <a:r>
              <a:rPr lang="en-US" sz="3200" b="1" dirty="0">
                <a:effectLst/>
              </a:rPr>
              <a:t>will show us God’s path for our lives.</a:t>
            </a:r>
          </a:p>
          <a:p>
            <a:pPr marL="0" indent="0">
              <a:buNone/>
            </a:pPr>
            <a:r>
              <a:rPr lang="en-US" sz="4000" b="1" dirty="0">
                <a:solidFill>
                  <a:srgbClr val="FFFF00"/>
                </a:solidFill>
              </a:rPr>
              <a:t>	</a:t>
            </a:r>
            <a:r>
              <a:rPr lang="en-US" sz="4000" b="1" dirty="0" err="1">
                <a:solidFill>
                  <a:srgbClr val="FFFF00"/>
                </a:solidFill>
              </a:rPr>
              <a:t>能引導我們走在神為我們預備的人生道路上</a:t>
            </a:r>
            <a:r>
              <a:rPr lang="en-US" sz="4000" b="1" dirty="0">
                <a:solidFill>
                  <a:srgbClr val="FFFF00"/>
                </a:solidFill>
              </a:rPr>
              <a:t>。</a:t>
            </a:r>
            <a:br>
              <a:rPr lang="en-US" sz="4000" b="1" dirty="0">
                <a:solidFill>
                  <a:srgbClr val="FFFF00"/>
                </a:solidFill>
                <a:effectLst/>
              </a:rPr>
            </a:br>
            <a:endParaRPr lang="en-US" sz="4000" b="1" dirty="0">
              <a:solidFill>
                <a:srgbClr val="FFFF00"/>
              </a:solidFill>
            </a:endParaRPr>
          </a:p>
        </p:txBody>
      </p:sp>
    </p:spTree>
    <p:extLst>
      <p:ext uri="{BB962C8B-B14F-4D97-AF65-F5344CB8AC3E}">
        <p14:creationId xmlns:p14="http://schemas.microsoft.com/office/powerpoint/2010/main" val="96463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59" y="0"/>
            <a:ext cx="9404723" cy="1400530"/>
          </a:xfrm>
        </p:spPr>
        <p:txBody>
          <a:bodyPr/>
          <a:lstStyle/>
          <a:p>
            <a:r>
              <a:rPr lang="en-US" b="1" dirty="0">
                <a:effectLst/>
              </a:rPr>
              <a:t>The foundation in Jesus Christ…</a:t>
            </a:r>
            <a:br>
              <a:rPr lang="en-US" b="1" dirty="0">
                <a:effectLst/>
              </a:rPr>
            </a:br>
            <a:r>
              <a:rPr lang="en-US" dirty="0" err="1">
                <a:solidFill>
                  <a:srgbClr val="FFFF00"/>
                </a:solidFill>
              </a:rPr>
              <a:t>在耶穌基督裡的根基</a:t>
            </a:r>
            <a:r>
              <a:rPr lang="en-US" dirty="0">
                <a:solidFill>
                  <a:srgbClr val="FFFF00"/>
                </a:solidFill>
              </a:rPr>
              <a:t>……</a:t>
            </a:r>
            <a:endParaRPr lang="en-US" b="1" dirty="0">
              <a:solidFill>
                <a:srgbClr val="FFFF00"/>
              </a:solidFill>
              <a:effectLst/>
            </a:endParaRPr>
          </a:p>
        </p:txBody>
      </p:sp>
      <p:sp>
        <p:nvSpPr>
          <p:cNvPr id="3" name="Content Placeholder 2"/>
          <p:cNvSpPr>
            <a:spLocks noGrp="1"/>
          </p:cNvSpPr>
          <p:nvPr>
            <p:ph idx="1"/>
          </p:nvPr>
        </p:nvSpPr>
        <p:spPr>
          <a:xfrm>
            <a:off x="203200" y="1599248"/>
            <a:ext cx="11988800" cy="5258752"/>
          </a:xfrm>
        </p:spPr>
        <p:txBody>
          <a:bodyPr>
            <a:normAutofit/>
          </a:bodyPr>
          <a:lstStyle/>
          <a:p>
            <a:pPr>
              <a:buFont typeface="Wingdings" panose="05000000000000000000" pitchFamily="2" charset="2"/>
              <a:buChar char="Ø"/>
            </a:pPr>
            <a:r>
              <a:rPr lang="en-US" dirty="0">
                <a:effectLst/>
              </a:rPr>
              <a:t> </a:t>
            </a:r>
            <a:r>
              <a:rPr lang="en-US" sz="3200" b="1" dirty="0">
                <a:effectLst/>
              </a:rPr>
              <a:t>will </a:t>
            </a:r>
            <a:r>
              <a:rPr lang="en-US" sz="3200" b="1" dirty="0"/>
              <a:t>instruct</a:t>
            </a:r>
            <a:r>
              <a:rPr lang="en-US" sz="3200" b="1" dirty="0">
                <a:effectLst/>
              </a:rPr>
              <a:t> our moral choices in life. </a:t>
            </a:r>
          </a:p>
          <a:p>
            <a:pPr marL="0" indent="0">
              <a:buNone/>
            </a:pPr>
            <a:r>
              <a:rPr lang="en-US" sz="3200" dirty="0"/>
              <a:t>	</a:t>
            </a:r>
            <a:r>
              <a:rPr lang="en-US" sz="4000" b="1" dirty="0" err="1">
                <a:solidFill>
                  <a:srgbClr val="FFFF00"/>
                </a:solidFill>
              </a:rPr>
              <a:t>引導我們作出合神心意的道德選擇</a:t>
            </a:r>
            <a:r>
              <a:rPr lang="en-US" sz="4000" b="1" dirty="0">
                <a:solidFill>
                  <a:srgbClr val="FFFF00"/>
                </a:solidFill>
              </a:rPr>
              <a:t>。</a:t>
            </a:r>
            <a:endParaRPr lang="en-US" sz="3200" b="1" dirty="0">
              <a:solidFill>
                <a:srgbClr val="FFFF00"/>
              </a:solidFill>
              <a:effectLst/>
            </a:endParaRPr>
          </a:p>
          <a:p>
            <a:pPr>
              <a:buFont typeface="Wingdings" panose="05000000000000000000" pitchFamily="2" charset="2"/>
              <a:buChar char="Ø"/>
            </a:pPr>
            <a:r>
              <a:rPr lang="en-US" sz="3200" b="1" dirty="0">
                <a:effectLst/>
              </a:rPr>
              <a:t> will help </a:t>
            </a:r>
            <a:r>
              <a:rPr lang="en-US" sz="3200" b="1" dirty="0"/>
              <a:t>us</a:t>
            </a:r>
            <a:r>
              <a:rPr lang="en-US" sz="3200" b="1" dirty="0">
                <a:effectLst/>
              </a:rPr>
              <a:t> decide what priorities are best for our family.</a:t>
            </a:r>
          </a:p>
          <a:p>
            <a:pPr marL="0" indent="0">
              <a:buNone/>
            </a:pPr>
            <a:r>
              <a:rPr lang="en-US" sz="3200" dirty="0"/>
              <a:t>	</a:t>
            </a:r>
            <a:r>
              <a:rPr lang="en-US" sz="4000" b="1" dirty="0" err="1">
                <a:solidFill>
                  <a:srgbClr val="FFFF00"/>
                </a:solidFill>
              </a:rPr>
              <a:t>幫助我們分辨家庭真正重要的優先次序</a:t>
            </a:r>
            <a:r>
              <a:rPr lang="en-US" sz="4000" b="1" dirty="0">
                <a:solidFill>
                  <a:srgbClr val="FFFF00"/>
                </a:solidFill>
              </a:rPr>
              <a:t>。</a:t>
            </a:r>
            <a:endParaRPr lang="en-US" sz="3200" b="1" dirty="0">
              <a:solidFill>
                <a:srgbClr val="FFFF00"/>
              </a:solidFill>
              <a:effectLst/>
            </a:endParaRPr>
          </a:p>
          <a:p>
            <a:pPr>
              <a:buFont typeface="Wingdings" panose="05000000000000000000" pitchFamily="2" charset="2"/>
              <a:buChar char="Ø"/>
            </a:pPr>
            <a:r>
              <a:rPr lang="en-US" sz="3200" b="1" dirty="0">
                <a:effectLst/>
              </a:rPr>
              <a:t> will guide </a:t>
            </a:r>
            <a:r>
              <a:rPr lang="en-US" sz="3200" b="1" dirty="0"/>
              <a:t>us</a:t>
            </a:r>
            <a:r>
              <a:rPr lang="en-US" sz="3200" b="1" dirty="0">
                <a:effectLst/>
              </a:rPr>
              <a:t> when our family has problems and needs to make important decisions.</a:t>
            </a:r>
          </a:p>
          <a:p>
            <a:pPr marL="0" indent="0">
              <a:buNone/>
            </a:pPr>
            <a:r>
              <a:rPr lang="en-US" sz="3200" dirty="0"/>
              <a:t>	</a:t>
            </a:r>
            <a:r>
              <a:rPr lang="en-US" sz="3800" b="1" dirty="0" err="1">
                <a:solidFill>
                  <a:srgbClr val="FFFF00"/>
                </a:solidFill>
              </a:rPr>
              <a:t>在家庭面對困難與重大決定時，引導我們前面的道路</a:t>
            </a:r>
            <a:br>
              <a:rPr lang="en-US" sz="3800" b="1" dirty="0">
                <a:solidFill>
                  <a:srgbClr val="FFFF00"/>
                </a:solidFill>
                <a:effectLst/>
              </a:rPr>
            </a:br>
            <a:endParaRPr lang="en-US" sz="3800" b="1" dirty="0">
              <a:solidFill>
                <a:srgbClr val="FFFF00"/>
              </a:solidFill>
            </a:endParaRPr>
          </a:p>
        </p:txBody>
      </p:sp>
    </p:spTree>
    <p:extLst>
      <p:ext uri="{BB962C8B-B14F-4D97-AF65-F5344CB8AC3E}">
        <p14:creationId xmlns:p14="http://schemas.microsoft.com/office/powerpoint/2010/main" val="29257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CF64EE-96BF-BDF9-9A2E-B059F2D1E064}"/>
              </a:ext>
            </a:extLst>
          </p:cNvPr>
          <p:cNvSpPr>
            <a:spLocks noGrp="1"/>
          </p:cNvSpPr>
          <p:nvPr>
            <p:ph idx="1"/>
          </p:nvPr>
        </p:nvSpPr>
        <p:spPr>
          <a:xfrm>
            <a:off x="132522" y="159026"/>
            <a:ext cx="11900452" cy="6559826"/>
          </a:xfrm>
        </p:spPr>
        <p:txBody>
          <a:bodyPr>
            <a:normAutofit lnSpcReduction="10000"/>
          </a:bodyPr>
          <a:lstStyle/>
          <a:p>
            <a:pPr marL="0" indent="0">
              <a:buNone/>
            </a:pPr>
            <a:r>
              <a:rPr lang="en-US" sz="3600" b="1" dirty="0"/>
              <a:t>1 How firm a foundation, ye saints of the Lord,</a:t>
            </a:r>
            <a:br>
              <a:rPr lang="en-US" sz="3600" b="1" dirty="0"/>
            </a:br>
            <a:r>
              <a:rPr lang="en-US" sz="3600" b="1" dirty="0"/>
              <a:t>is laid for your faith in God's excellent Word!</a:t>
            </a:r>
            <a:br>
              <a:rPr lang="en-US" sz="3600" b="1" dirty="0"/>
            </a:br>
            <a:r>
              <a:rPr lang="en-US" sz="3600" b="1" dirty="0"/>
              <a:t>What more can be said than to you God hath said,</a:t>
            </a:r>
            <a:br>
              <a:rPr lang="en-US" sz="3600" b="1" dirty="0"/>
            </a:br>
            <a:r>
              <a:rPr lang="en-US" sz="3600" b="1" dirty="0"/>
              <a:t>to you who for refuge to Jesus have fled</a:t>
            </a:r>
          </a:p>
          <a:p>
            <a:pPr marL="0" indent="0">
              <a:buNone/>
            </a:pPr>
            <a:endParaRPr lang="en-US" sz="3600" b="1" dirty="0"/>
          </a:p>
          <a:p>
            <a:pPr marL="0" indent="0">
              <a:buNone/>
            </a:pPr>
            <a:r>
              <a:rPr lang="en-US" sz="6600" b="1" dirty="0" err="1">
                <a:solidFill>
                  <a:srgbClr val="FFFF00"/>
                </a:solidFill>
              </a:rPr>
              <a:t>主門徒的信仰是何等穩當</a:t>
            </a:r>
            <a:r>
              <a:rPr lang="en-US" sz="6600" b="1" dirty="0">
                <a:solidFill>
                  <a:srgbClr val="FFFF00"/>
                </a:solidFill>
              </a:rPr>
              <a:t>，</a:t>
            </a:r>
            <a:br>
              <a:rPr lang="en-US" sz="6600" b="1" dirty="0">
                <a:solidFill>
                  <a:srgbClr val="FFFF00"/>
                </a:solidFill>
              </a:rPr>
            </a:br>
            <a:r>
              <a:rPr lang="en-US" sz="6600" b="1" dirty="0" err="1">
                <a:solidFill>
                  <a:srgbClr val="FFFF00"/>
                </a:solidFill>
              </a:rPr>
              <a:t>根基建在真神奇妙話語上</a:t>
            </a:r>
            <a:r>
              <a:rPr lang="en-US" sz="6600" b="1" dirty="0">
                <a:solidFill>
                  <a:srgbClr val="FFFF00"/>
                </a:solidFill>
              </a:rPr>
              <a:t>，</a:t>
            </a:r>
            <a:br>
              <a:rPr lang="en-US" sz="6600" b="1" dirty="0">
                <a:solidFill>
                  <a:srgbClr val="FFFF00"/>
                </a:solidFill>
              </a:rPr>
            </a:br>
            <a:r>
              <a:rPr lang="en-US" sz="6600" b="1" dirty="0" err="1">
                <a:solidFill>
                  <a:srgbClr val="FFFF00"/>
                </a:solidFill>
              </a:rPr>
              <a:t>投靠基督耶稣進入避難所</a:t>
            </a:r>
            <a:r>
              <a:rPr lang="en-US" sz="6600" b="1" dirty="0">
                <a:solidFill>
                  <a:srgbClr val="FFFF00"/>
                </a:solidFill>
              </a:rPr>
              <a:t>，</a:t>
            </a:r>
            <a:br>
              <a:rPr lang="en-US" sz="6600" b="1" dirty="0">
                <a:solidFill>
                  <a:srgbClr val="FFFF00"/>
                </a:solidFill>
              </a:rPr>
            </a:br>
            <a:r>
              <a:rPr lang="en-US" sz="6600" b="1" dirty="0" err="1">
                <a:solidFill>
                  <a:srgbClr val="FFFF00"/>
                </a:solidFill>
              </a:rPr>
              <a:t>主言何等全備又何等真確</a:t>
            </a:r>
            <a:r>
              <a:rPr lang="en-US" sz="6600" b="1" dirty="0">
                <a:solidFill>
                  <a:srgbClr val="FFFF00"/>
                </a:solidFill>
              </a:rPr>
              <a:t>。</a:t>
            </a:r>
          </a:p>
        </p:txBody>
      </p:sp>
    </p:spTree>
    <p:extLst>
      <p:ext uri="{BB962C8B-B14F-4D97-AF65-F5344CB8AC3E}">
        <p14:creationId xmlns:p14="http://schemas.microsoft.com/office/powerpoint/2010/main" val="1629067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6B551F-6287-D852-97CF-B5B94A5437DA}"/>
              </a:ext>
            </a:extLst>
          </p:cNvPr>
          <p:cNvSpPr>
            <a:spLocks noGrp="1"/>
          </p:cNvSpPr>
          <p:nvPr>
            <p:ph idx="1"/>
          </p:nvPr>
        </p:nvSpPr>
        <p:spPr>
          <a:xfrm>
            <a:off x="145774" y="224118"/>
            <a:ext cx="12046226" cy="6454978"/>
          </a:xfrm>
        </p:spPr>
        <p:txBody>
          <a:bodyPr>
            <a:normAutofit fontScale="92500" lnSpcReduction="20000"/>
          </a:bodyPr>
          <a:lstStyle/>
          <a:p>
            <a:pPr marL="0" indent="0">
              <a:buNone/>
            </a:pPr>
            <a:r>
              <a:rPr lang="en-US" sz="3900" b="1" dirty="0"/>
              <a:t>2 Fear not, </a:t>
            </a:r>
            <a:r>
              <a:rPr lang="en-US" sz="3900" b="1" dirty="0">
                <a:solidFill>
                  <a:srgbClr val="FFFF00"/>
                </a:solidFill>
              </a:rPr>
              <a:t>I</a:t>
            </a:r>
            <a:r>
              <a:rPr lang="en-US" sz="3900" b="1" dirty="0"/>
              <a:t> am with thee, O be not dismayed,</a:t>
            </a:r>
            <a:br>
              <a:rPr lang="en-US" sz="3900" b="1" dirty="0"/>
            </a:br>
            <a:r>
              <a:rPr lang="en-US" sz="3900" b="1" dirty="0"/>
              <a:t>for </a:t>
            </a:r>
            <a:r>
              <a:rPr lang="en-US" sz="3900" b="1" dirty="0">
                <a:solidFill>
                  <a:srgbClr val="FFFF00"/>
                </a:solidFill>
              </a:rPr>
              <a:t>I</a:t>
            </a:r>
            <a:r>
              <a:rPr lang="en-US" sz="3900" b="1" dirty="0"/>
              <a:t> am thy God, and will still give thee aid;</a:t>
            </a:r>
            <a:br>
              <a:rPr lang="en-US" sz="3900" b="1" dirty="0"/>
            </a:br>
            <a:r>
              <a:rPr lang="en-US" sz="3500" b="1" dirty="0">
                <a:solidFill>
                  <a:srgbClr val="FFFF00"/>
                </a:solidFill>
              </a:rPr>
              <a:t>I'll</a:t>
            </a:r>
            <a:r>
              <a:rPr lang="en-US" sz="3500" b="1" dirty="0"/>
              <a:t> strengthen thee, help thee, and cause thee to stand,</a:t>
            </a:r>
            <a:br>
              <a:rPr lang="en-US" sz="3500" b="1" dirty="0"/>
            </a:br>
            <a:r>
              <a:rPr lang="en-US" sz="3900" b="1" dirty="0"/>
              <a:t>upheld by </a:t>
            </a:r>
            <a:r>
              <a:rPr lang="en-US" sz="3900" b="1" dirty="0">
                <a:solidFill>
                  <a:srgbClr val="FFFF00"/>
                </a:solidFill>
              </a:rPr>
              <a:t>My</a:t>
            </a:r>
            <a:r>
              <a:rPr lang="en-US" sz="3900" b="1" dirty="0"/>
              <a:t> righteous, omnipotent hand.</a:t>
            </a:r>
          </a:p>
          <a:p>
            <a:pPr marL="0" indent="0">
              <a:buNone/>
            </a:pPr>
            <a:endParaRPr lang="en-US" sz="3600" b="1" dirty="0"/>
          </a:p>
          <a:p>
            <a:pPr marL="0" indent="0">
              <a:buNone/>
            </a:pPr>
            <a:r>
              <a:rPr lang="en-US" sz="6500" dirty="0" err="1">
                <a:solidFill>
                  <a:srgbClr val="FFFF00"/>
                </a:solidFill>
              </a:rPr>
              <a:t>不用懼怕驚惶，我與你同在</a:t>
            </a:r>
            <a:r>
              <a:rPr lang="en-US" sz="6500" dirty="0">
                <a:solidFill>
                  <a:srgbClr val="FFFF00"/>
                </a:solidFill>
              </a:rPr>
              <a:t>，</a:t>
            </a:r>
            <a:br>
              <a:rPr lang="en-US" sz="6500" dirty="0">
                <a:solidFill>
                  <a:srgbClr val="FFFF00"/>
                </a:solidFill>
              </a:rPr>
            </a:br>
            <a:r>
              <a:rPr lang="en-US" sz="6500" dirty="0" err="1">
                <a:solidFill>
                  <a:srgbClr val="FFFF00"/>
                </a:solidFill>
              </a:rPr>
              <a:t>我是你的神，必扶助免受害</a:t>
            </a:r>
            <a:r>
              <a:rPr lang="en-US" sz="6500" dirty="0">
                <a:solidFill>
                  <a:srgbClr val="FFFF00"/>
                </a:solidFill>
              </a:rPr>
              <a:t>，</a:t>
            </a:r>
            <a:br>
              <a:rPr lang="en-US" sz="6500" dirty="0">
                <a:solidFill>
                  <a:srgbClr val="FFFF00"/>
                </a:solidFill>
              </a:rPr>
            </a:br>
            <a:r>
              <a:rPr lang="en-US" sz="6500" dirty="0" err="1">
                <a:solidFill>
                  <a:srgbClr val="FFFF00"/>
                </a:solidFill>
              </a:rPr>
              <a:t>更賜你力量，使你站立堅強</a:t>
            </a:r>
            <a:r>
              <a:rPr lang="en-US" sz="6500" dirty="0">
                <a:solidFill>
                  <a:srgbClr val="FFFF00"/>
                </a:solidFill>
              </a:rPr>
              <a:t>，</a:t>
            </a:r>
            <a:br>
              <a:rPr lang="en-US" sz="6500" dirty="0">
                <a:solidFill>
                  <a:srgbClr val="FFFF00"/>
                </a:solidFill>
              </a:rPr>
            </a:br>
            <a:r>
              <a:rPr lang="en-US" sz="6500" dirty="0" err="1">
                <a:solidFill>
                  <a:srgbClr val="FFFF00"/>
                </a:solidFill>
              </a:rPr>
              <a:t>我全能的膀臂保護你安康</a:t>
            </a:r>
            <a:r>
              <a:rPr lang="en-US" sz="6500" dirty="0">
                <a:solidFill>
                  <a:srgbClr val="FFFF00"/>
                </a:solidFill>
              </a:rPr>
              <a:t>。</a:t>
            </a:r>
            <a:br>
              <a:rPr lang="en-US" sz="6500" b="1" dirty="0">
                <a:solidFill>
                  <a:srgbClr val="FFFF00"/>
                </a:solidFill>
              </a:rPr>
            </a:br>
            <a:endParaRPr lang="en-US" sz="6500" b="1" dirty="0">
              <a:solidFill>
                <a:srgbClr val="FFFF00"/>
              </a:solidFill>
            </a:endParaRPr>
          </a:p>
          <a:p>
            <a:pPr marL="0" indent="0">
              <a:buNone/>
            </a:pPr>
            <a:endParaRPr lang="en-US" dirty="0"/>
          </a:p>
        </p:txBody>
      </p:sp>
    </p:spTree>
    <p:extLst>
      <p:ext uri="{BB962C8B-B14F-4D97-AF65-F5344CB8AC3E}">
        <p14:creationId xmlns:p14="http://schemas.microsoft.com/office/powerpoint/2010/main" val="3304009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F6A099-A200-7CB7-AD4A-44126CD1BC89}"/>
              </a:ext>
            </a:extLst>
          </p:cNvPr>
          <p:cNvSpPr>
            <a:spLocks noGrp="1"/>
          </p:cNvSpPr>
          <p:nvPr>
            <p:ph idx="1"/>
          </p:nvPr>
        </p:nvSpPr>
        <p:spPr>
          <a:xfrm>
            <a:off x="281677" y="171109"/>
            <a:ext cx="11777801" cy="6574248"/>
          </a:xfrm>
        </p:spPr>
        <p:txBody>
          <a:bodyPr>
            <a:normAutofit/>
          </a:bodyPr>
          <a:lstStyle/>
          <a:p>
            <a:pPr marL="0" indent="0">
              <a:buNone/>
            </a:pPr>
            <a:r>
              <a:rPr lang="en-US" sz="3800" b="1" dirty="0"/>
              <a:t>3 When through the deep waters </a:t>
            </a:r>
            <a:r>
              <a:rPr lang="en-US" sz="3800" b="1" dirty="0">
                <a:solidFill>
                  <a:srgbClr val="FFFF00"/>
                </a:solidFill>
              </a:rPr>
              <a:t>I</a:t>
            </a:r>
            <a:r>
              <a:rPr lang="en-US" sz="3800" b="1" dirty="0"/>
              <a:t> call thee to go,</a:t>
            </a:r>
            <a:br>
              <a:rPr lang="en-US" sz="3800" b="1" dirty="0"/>
            </a:br>
            <a:r>
              <a:rPr lang="en-US" sz="3800" b="1" dirty="0"/>
              <a:t>the rivers of sorrow shall not overflow;</a:t>
            </a:r>
            <a:br>
              <a:rPr lang="en-US" sz="3800" b="1" dirty="0"/>
            </a:br>
            <a:r>
              <a:rPr lang="en-US" sz="3800" b="1" dirty="0"/>
              <a:t>for </a:t>
            </a:r>
            <a:r>
              <a:rPr lang="en-US" sz="3800" b="1" dirty="0">
                <a:solidFill>
                  <a:srgbClr val="FFFF00"/>
                </a:solidFill>
              </a:rPr>
              <a:t>I</a:t>
            </a:r>
            <a:r>
              <a:rPr lang="en-US" sz="3800" b="1" dirty="0"/>
              <a:t> will be near thee, thy troubles to bless,</a:t>
            </a:r>
            <a:br>
              <a:rPr lang="en-US" sz="3800" b="1" dirty="0"/>
            </a:br>
            <a:r>
              <a:rPr lang="en-US" sz="3800" b="1" dirty="0"/>
              <a:t>and sanctify to thee thy deepest distress.</a:t>
            </a:r>
          </a:p>
          <a:p>
            <a:pPr marL="0" indent="0">
              <a:buNone/>
            </a:pPr>
            <a:endParaRPr lang="en-US" sz="500" b="1" dirty="0"/>
          </a:p>
          <a:p>
            <a:pPr marL="0" indent="0">
              <a:buNone/>
            </a:pPr>
            <a:r>
              <a:rPr lang="en-US" sz="5400" b="1" dirty="0" err="1">
                <a:solidFill>
                  <a:srgbClr val="FFFF00"/>
                </a:solidFill>
              </a:rPr>
              <a:t>當我命你前行經過深水處</a:t>
            </a:r>
            <a:r>
              <a:rPr lang="en-US" sz="5400" b="1" dirty="0">
                <a:solidFill>
                  <a:srgbClr val="FFFF00"/>
                </a:solidFill>
              </a:rPr>
              <a:t>，</a:t>
            </a:r>
            <a:br>
              <a:rPr lang="en-US" sz="5400" b="1" dirty="0">
                <a:solidFill>
                  <a:srgbClr val="FFFF00"/>
                </a:solidFill>
              </a:rPr>
            </a:br>
            <a:r>
              <a:rPr lang="en-US" sz="5400" b="1" dirty="0" err="1">
                <a:solidFill>
                  <a:srgbClr val="FFFF00"/>
                </a:solidFill>
              </a:rPr>
              <a:t>憂苦的波浪必不能把你衝</a:t>
            </a:r>
            <a:r>
              <a:rPr lang="en-US" sz="5400" b="1" dirty="0">
                <a:solidFill>
                  <a:srgbClr val="FFFF00"/>
                </a:solidFill>
              </a:rPr>
              <a:t>，</a:t>
            </a:r>
            <a:br>
              <a:rPr lang="en-US" sz="5400" b="1" dirty="0">
                <a:solidFill>
                  <a:srgbClr val="FFFF00"/>
                </a:solidFill>
              </a:rPr>
            </a:br>
            <a:r>
              <a:rPr lang="en-US" sz="5400" b="1" dirty="0" err="1">
                <a:solidFill>
                  <a:srgbClr val="FFFF00"/>
                </a:solidFill>
              </a:rPr>
              <a:t>我必與你同在，試煉成祝福</a:t>
            </a:r>
            <a:r>
              <a:rPr lang="en-US" sz="5400" b="1" dirty="0">
                <a:solidFill>
                  <a:srgbClr val="FFFF00"/>
                </a:solidFill>
              </a:rPr>
              <a:t>，</a:t>
            </a:r>
            <a:br>
              <a:rPr lang="en-US" sz="5400" b="1" dirty="0">
                <a:solidFill>
                  <a:srgbClr val="FFFF00"/>
                </a:solidFill>
              </a:rPr>
            </a:br>
            <a:r>
              <a:rPr lang="en-US" sz="5400" b="1" dirty="0" err="1">
                <a:solidFill>
                  <a:srgbClr val="FFFF00"/>
                </a:solidFill>
              </a:rPr>
              <a:t>使你最大困苦成屬靈益處</a:t>
            </a:r>
            <a:r>
              <a:rPr lang="en-US" sz="5400" b="1" dirty="0">
                <a:solidFill>
                  <a:srgbClr val="FFFF00"/>
                </a:solidFill>
              </a:rPr>
              <a:t>。</a:t>
            </a:r>
          </a:p>
        </p:txBody>
      </p:sp>
    </p:spTree>
    <p:extLst>
      <p:ext uri="{BB962C8B-B14F-4D97-AF65-F5344CB8AC3E}">
        <p14:creationId xmlns:p14="http://schemas.microsoft.com/office/powerpoint/2010/main" val="1921086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162" y="237094"/>
            <a:ext cx="10353761" cy="1326321"/>
          </a:xfrm>
        </p:spPr>
        <p:txBody>
          <a:bodyPr/>
          <a:lstStyle/>
          <a:p>
            <a:r>
              <a:rPr lang="en-US" b="1" dirty="0">
                <a:effectLst/>
              </a:rPr>
              <a:t>I. REMEMBER THE FOUNDATION</a:t>
            </a:r>
            <a:br>
              <a:rPr lang="en-US" b="1" dirty="0">
                <a:effectLst/>
              </a:rPr>
            </a:br>
            <a:r>
              <a:rPr lang="en-US" b="1" dirty="0">
                <a:effectLst/>
              </a:rPr>
              <a:t>	</a:t>
            </a:r>
            <a:r>
              <a:rPr lang="en-US" sz="4400" b="1" dirty="0" err="1">
                <a:solidFill>
                  <a:srgbClr val="FFFF00"/>
                </a:solidFill>
              </a:rPr>
              <a:t>記住根基</a:t>
            </a:r>
            <a:endParaRPr lang="en-US" b="1" dirty="0">
              <a:solidFill>
                <a:srgbClr val="FFFF00"/>
              </a:solidFill>
            </a:endParaRPr>
          </a:p>
        </p:txBody>
      </p:sp>
      <p:sp>
        <p:nvSpPr>
          <p:cNvPr id="3" name="Content Placeholder 2"/>
          <p:cNvSpPr>
            <a:spLocks noGrp="1"/>
          </p:cNvSpPr>
          <p:nvPr>
            <p:ph idx="1"/>
          </p:nvPr>
        </p:nvSpPr>
        <p:spPr>
          <a:xfrm>
            <a:off x="317500" y="1851268"/>
            <a:ext cx="11557000" cy="5232400"/>
          </a:xfrm>
        </p:spPr>
        <p:txBody>
          <a:bodyPr>
            <a:normAutofit/>
          </a:bodyPr>
          <a:lstStyle/>
          <a:p>
            <a:pPr marL="0" indent="0">
              <a:buNone/>
            </a:pPr>
            <a:r>
              <a:rPr lang="en-US" sz="2800" b="1" dirty="0">
                <a:effectLst/>
              </a:rPr>
              <a:t>George Washington</a:t>
            </a:r>
            <a:r>
              <a:rPr lang="en-US" sz="2800" dirty="0">
                <a:effectLst/>
              </a:rPr>
              <a:t>, </a:t>
            </a:r>
            <a:r>
              <a:rPr lang="en-US" sz="2800" b="1" dirty="0">
                <a:solidFill>
                  <a:srgbClr val="FFFF00"/>
                </a:solidFill>
                <a:effectLst/>
              </a:rPr>
              <a:t>1st President of the USA</a:t>
            </a:r>
            <a:r>
              <a:rPr lang="en-US" sz="3600" dirty="0">
                <a:effectLst/>
              </a:rPr>
              <a:t>, </a:t>
            </a:r>
          </a:p>
          <a:p>
            <a:pPr marL="0" indent="0">
              <a:buNone/>
            </a:pPr>
            <a:r>
              <a:rPr lang="en-US" sz="4000" b="1" dirty="0" err="1">
                <a:solidFill>
                  <a:srgbClr val="FFFF00"/>
                </a:solidFill>
              </a:rPr>
              <a:t>喬治．華盛頓</a:t>
            </a:r>
            <a:r>
              <a:rPr lang="en-US" sz="4000" b="1" dirty="0">
                <a:solidFill>
                  <a:srgbClr val="FFFF00"/>
                </a:solidFill>
              </a:rPr>
              <a:t>, </a:t>
            </a:r>
            <a:r>
              <a:rPr lang="en-US" sz="4000" b="1" dirty="0" err="1">
                <a:solidFill>
                  <a:srgbClr val="FFFF00"/>
                </a:solidFill>
              </a:rPr>
              <a:t>美國第一任總統</a:t>
            </a:r>
            <a:endParaRPr lang="en-US" sz="4000" b="1" dirty="0">
              <a:solidFill>
                <a:srgbClr val="FFFF00"/>
              </a:solidFill>
              <a:effectLst/>
            </a:endParaRPr>
          </a:p>
          <a:p>
            <a:pPr marL="0" indent="0">
              <a:buNone/>
            </a:pPr>
            <a:endParaRPr lang="en-US" sz="800" b="1" dirty="0">
              <a:effectLst/>
            </a:endParaRPr>
          </a:p>
          <a:p>
            <a:pPr marL="0" indent="0">
              <a:buNone/>
            </a:pPr>
            <a:r>
              <a:rPr lang="en-US" sz="3600" b="1" dirty="0">
                <a:effectLst/>
              </a:rPr>
              <a:t>“</a:t>
            </a:r>
            <a:r>
              <a:rPr lang="en-US" sz="3200" b="1" dirty="0">
                <a:effectLst/>
              </a:rPr>
              <a:t>One should always be loyal to his country, </a:t>
            </a:r>
            <a:r>
              <a:rPr lang="en-US" sz="3200" b="1" dirty="0">
                <a:solidFill>
                  <a:srgbClr val="FFFF00"/>
                </a:solidFill>
                <a:effectLst/>
              </a:rPr>
              <a:t>but </a:t>
            </a:r>
            <a:r>
              <a:rPr lang="en-US" sz="3200" b="1" u="sng" dirty="0">
                <a:solidFill>
                  <a:srgbClr val="FFFF00"/>
                </a:solidFill>
                <a:effectLst/>
              </a:rPr>
              <a:t>it should be our highest glory to be Christian</a:t>
            </a:r>
            <a:r>
              <a:rPr lang="en-US" sz="3200" b="1" dirty="0">
                <a:solidFill>
                  <a:srgbClr val="FFFF00"/>
                </a:solidFill>
                <a:effectLst/>
              </a:rPr>
              <a:t>.”</a:t>
            </a:r>
          </a:p>
          <a:p>
            <a:pPr marL="0" indent="0">
              <a:buNone/>
            </a:pPr>
            <a:r>
              <a:rPr lang="en-US" sz="3200" dirty="0"/>
              <a:t>「</a:t>
            </a:r>
            <a:r>
              <a:rPr lang="en-US" sz="4400" dirty="0">
                <a:solidFill>
                  <a:srgbClr val="FFFF00"/>
                </a:solidFill>
              </a:rPr>
              <a:t>一個人應當忠於自己的國家，</a:t>
            </a:r>
            <a:r>
              <a:rPr lang="en-US" sz="4400" u="sng" dirty="0">
                <a:solidFill>
                  <a:srgbClr val="FFFF00"/>
                </a:solidFill>
              </a:rPr>
              <a:t>但他最大的榮耀，是成為一位基督徒</a:t>
            </a:r>
            <a:r>
              <a:rPr lang="en-US" sz="4400" dirty="0">
                <a:solidFill>
                  <a:srgbClr val="FFFF00"/>
                </a:solidFill>
              </a:rPr>
              <a:t>。」</a:t>
            </a:r>
            <a:endParaRPr lang="en-US" sz="4400" b="1" dirty="0">
              <a:solidFill>
                <a:srgbClr val="FFFF00"/>
              </a:solidFill>
              <a:effectLst/>
            </a:endParaRPr>
          </a:p>
          <a:p>
            <a:endParaRPr lang="en-US" sz="4000" dirty="0"/>
          </a:p>
        </p:txBody>
      </p:sp>
      <p:pic>
        <p:nvPicPr>
          <p:cNvPr id="4" name="Picture 3">
            <a:extLst>
              <a:ext uri="{FF2B5EF4-FFF2-40B4-BE49-F238E27FC236}">
                <a16:creationId xmlns:a16="http://schemas.microsoft.com/office/drawing/2014/main" id="{E9C73965-A99D-2B78-43D4-A8C57259BC49}"/>
              </a:ext>
            </a:extLst>
          </p:cNvPr>
          <p:cNvPicPr>
            <a:picLocks noChangeAspect="1"/>
          </p:cNvPicPr>
          <p:nvPr/>
        </p:nvPicPr>
        <p:blipFill>
          <a:blip r:embed="rId2"/>
          <a:stretch>
            <a:fillRect/>
          </a:stretch>
        </p:blipFill>
        <p:spPr>
          <a:xfrm>
            <a:off x="8402870" y="237094"/>
            <a:ext cx="3471629" cy="2610246"/>
          </a:xfrm>
          <a:prstGeom prst="rect">
            <a:avLst/>
          </a:prstGeom>
        </p:spPr>
      </p:pic>
    </p:spTree>
    <p:extLst>
      <p:ext uri="{BB962C8B-B14F-4D97-AF65-F5344CB8AC3E}">
        <p14:creationId xmlns:p14="http://schemas.microsoft.com/office/powerpoint/2010/main" val="377065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326EA-5B9B-F10B-FE40-470AB90C1C4C}"/>
              </a:ext>
            </a:extLst>
          </p:cNvPr>
          <p:cNvSpPr>
            <a:spLocks noGrp="1"/>
          </p:cNvSpPr>
          <p:nvPr>
            <p:ph idx="1"/>
          </p:nvPr>
        </p:nvSpPr>
        <p:spPr>
          <a:xfrm>
            <a:off x="202165" y="197614"/>
            <a:ext cx="11552513" cy="6415221"/>
          </a:xfrm>
        </p:spPr>
        <p:txBody>
          <a:bodyPr>
            <a:normAutofit fontScale="92500" lnSpcReduction="10000"/>
          </a:bodyPr>
          <a:lstStyle/>
          <a:p>
            <a:pPr marL="0" indent="0">
              <a:buNone/>
            </a:pPr>
            <a:r>
              <a:rPr lang="en-US" sz="4100" b="1" dirty="0"/>
              <a:t>4 When through fiery trials thy pathway shall lie,</a:t>
            </a:r>
            <a:br>
              <a:rPr lang="en-US" sz="4100" b="1" dirty="0"/>
            </a:br>
            <a:r>
              <a:rPr lang="en-US" sz="4100" b="1" dirty="0"/>
              <a:t>my grace, all sufficient, shall be thy supply;</a:t>
            </a:r>
            <a:br>
              <a:rPr lang="en-US" sz="4100" b="1" dirty="0"/>
            </a:br>
            <a:r>
              <a:rPr lang="en-US" sz="4100" b="1" dirty="0"/>
              <a:t>the flame shall not hurt thee; </a:t>
            </a:r>
            <a:r>
              <a:rPr lang="en-US" sz="4100" b="1" dirty="0">
                <a:solidFill>
                  <a:srgbClr val="FFFF00"/>
                </a:solidFill>
              </a:rPr>
              <a:t>I</a:t>
            </a:r>
            <a:r>
              <a:rPr lang="en-US" sz="4100" b="1" dirty="0"/>
              <a:t> only design</a:t>
            </a:r>
            <a:br>
              <a:rPr lang="en-US" sz="4100" b="1" dirty="0"/>
            </a:br>
            <a:r>
              <a:rPr lang="en-US" sz="4100" b="1" dirty="0"/>
              <a:t>thy dross to consume, and thy gold to refine.</a:t>
            </a:r>
          </a:p>
          <a:p>
            <a:pPr marL="0" indent="0">
              <a:buNone/>
            </a:pPr>
            <a:endParaRPr lang="en-US" sz="600" b="1" dirty="0"/>
          </a:p>
          <a:p>
            <a:pPr marL="0" indent="0">
              <a:buNone/>
            </a:pPr>
            <a:r>
              <a:rPr lang="en-US" sz="6000" b="1" dirty="0" err="1">
                <a:solidFill>
                  <a:srgbClr val="FFFF00"/>
                </a:solidFill>
              </a:rPr>
              <a:t>你雖受大試煉如在火中行</a:t>
            </a:r>
            <a:r>
              <a:rPr lang="en-US" sz="6000" b="1" dirty="0">
                <a:solidFill>
                  <a:srgbClr val="FFFF00"/>
                </a:solidFill>
              </a:rPr>
              <a:t>，</a:t>
            </a:r>
            <a:br>
              <a:rPr lang="en-US" sz="6000" b="1" dirty="0">
                <a:solidFill>
                  <a:srgbClr val="FFFF00"/>
                </a:solidFill>
              </a:rPr>
            </a:br>
            <a:r>
              <a:rPr lang="en-US" sz="6000" b="1" dirty="0" err="1">
                <a:solidFill>
                  <a:srgbClr val="FFFF00"/>
                </a:solidFill>
              </a:rPr>
              <a:t>我全備的恩惠足夠你需用</a:t>
            </a:r>
            <a:r>
              <a:rPr lang="en-US" sz="6000" b="1" dirty="0">
                <a:solidFill>
                  <a:srgbClr val="FFFF00"/>
                </a:solidFill>
              </a:rPr>
              <a:t>，</a:t>
            </a:r>
            <a:br>
              <a:rPr lang="en-US" sz="6000" b="1" dirty="0">
                <a:solidFill>
                  <a:srgbClr val="FFFF00"/>
                </a:solidFill>
              </a:rPr>
            </a:br>
            <a:r>
              <a:rPr lang="en-US" sz="6000" b="1" dirty="0" err="1">
                <a:solidFill>
                  <a:srgbClr val="FFFF00"/>
                </a:solidFill>
              </a:rPr>
              <a:t>火焰不能傷你，乃成全善功</a:t>
            </a:r>
            <a:r>
              <a:rPr lang="en-US" sz="6000" b="1" dirty="0">
                <a:solidFill>
                  <a:srgbClr val="FFFF00"/>
                </a:solidFill>
              </a:rPr>
              <a:t>，</a:t>
            </a:r>
            <a:br>
              <a:rPr lang="en-US" sz="6000" b="1" dirty="0">
                <a:solidFill>
                  <a:srgbClr val="FFFF00"/>
                </a:solidFill>
              </a:rPr>
            </a:br>
            <a:r>
              <a:rPr lang="en-US" sz="6000" b="1" dirty="0" err="1">
                <a:solidFill>
                  <a:srgbClr val="FFFF00"/>
                </a:solidFill>
              </a:rPr>
              <a:t>為要除淨渣滓使你成精金</a:t>
            </a:r>
            <a:r>
              <a:rPr lang="en-US" sz="6000" b="1" dirty="0">
                <a:solidFill>
                  <a:srgbClr val="FFFF00"/>
                </a:solidFill>
              </a:rPr>
              <a:t>。</a:t>
            </a:r>
            <a:br>
              <a:rPr lang="en-US" sz="6000" b="1" dirty="0">
                <a:solidFill>
                  <a:srgbClr val="FFFF00"/>
                </a:solidFill>
              </a:rPr>
            </a:br>
            <a:endParaRPr lang="en-US" sz="6000" b="1" dirty="0">
              <a:solidFill>
                <a:srgbClr val="FFFF00"/>
              </a:solidFill>
            </a:endParaRPr>
          </a:p>
          <a:p>
            <a:pPr marL="0" indent="0">
              <a:buNone/>
            </a:pPr>
            <a:endParaRPr lang="en-US" dirty="0"/>
          </a:p>
        </p:txBody>
      </p:sp>
    </p:spTree>
    <p:extLst>
      <p:ext uri="{BB962C8B-B14F-4D97-AF65-F5344CB8AC3E}">
        <p14:creationId xmlns:p14="http://schemas.microsoft.com/office/powerpoint/2010/main" val="3599340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CCA087-CE5D-B1C8-7950-56017015D6D9}"/>
              </a:ext>
            </a:extLst>
          </p:cNvPr>
          <p:cNvSpPr>
            <a:spLocks noGrp="1"/>
          </p:cNvSpPr>
          <p:nvPr>
            <p:ph idx="1"/>
          </p:nvPr>
        </p:nvSpPr>
        <p:spPr>
          <a:xfrm>
            <a:off x="109182" y="210866"/>
            <a:ext cx="11976801" cy="6547743"/>
          </a:xfrm>
        </p:spPr>
        <p:txBody>
          <a:bodyPr>
            <a:normAutofit/>
          </a:bodyPr>
          <a:lstStyle/>
          <a:p>
            <a:pPr marL="0" indent="0">
              <a:buNone/>
            </a:pPr>
            <a:r>
              <a:rPr lang="en-US" sz="3600" b="1" dirty="0"/>
              <a:t>5 </a:t>
            </a:r>
            <a:r>
              <a:rPr lang="en-US" sz="4000" b="1" dirty="0"/>
              <a:t>The soul that on Jesus hath leaned for repose,</a:t>
            </a:r>
            <a:br>
              <a:rPr lang="en-US" sz="4000" b="1" dirty="0"/>
            </a:br>
            <a:r>
              <a:rPr lang="en-US" sz="4000" b="1" dirty="0">
                <a:solidFill>
                  <a:srgbClr val="FFFF00"/>
                </a:solidFill>
              </a:rPr>
              <a:t>I</a:t>
            </a:r>
            <a:r>
              <a:rPr lang="en-US" sz="4000" b="1" dirty="0"/>
              <a:t> will not, </a:t>
            </a:r>
            <a:r>
              <a:rPr lang="en-US" sz="4000" b="1" dirty="0">
                <a:solidFill>
                  <a:srgbClr val="FFFF00"/>
                </a:solidFill>
              </a:rPr>
              <a:t>I</a:t>
            </a:r>
            <a:r>
              <a:rPr lang="en-US" sz="4000" b="1" dirty="0"/>
              <a:t> will not desert to its foes;</a:t>
            </a:r>
            <a:br>
              <a:rPr lang="en-US" sz="4000" b="1" dirty="0"/>
            </a:br>
            <a:r>
              <a:rPr lang="en-US" sz="3600" b="1" dirty="0"/>
              <a:t>that soul, though all hell should endeavor to shake,</a:t>
            </a:r>
            <a:br>
              <a:rPr lang="en-US" sz="3600" b="1" dirty="0"/>
            </a:br>
            <a:r>
              <a:rPr lang="en-US" sz="4000" b="1" dirty="0">
                <a:solidFill>
                  <a:srgbClr val="FFFF00"/>
                </a:solidFill>
              </a:rPr>
              <a:t>I'll</a:t>
            </a:r>
            <a:r>
              <a:rPr lang="en-US" sz="4000" b="1" dirty="0"/>
              <a:t> never, no, never, no, never forsake.</a:t>
            </a:r>
          </a:p>
          <a:p>
            <a:pPr marL="0" indent="0">
              <a:buNone/>
            </a:pPr>
            <a:r>
              <a:rPr lang="en-US" sz="6000" b="1" dirty="0" err="1">
                <a:solidFill>
                  <a:srgbClr val="FFFF00"/>
                </a:solidFill>
              </a:rPr>
              <a:t>凡虔信靠我，尋求安息的人</a:t>
            </a:r>
            <a:r>
              <a:rPr lang="en-US" sz="6000" b="1" dirty="0">
                <a:solidFill>
                  <a:srgbClr val="FFFF00"/>
                </a:solidFill>
              </a:rPr>
              <a:t>，</a:t>
            </a:r>
            <a:br>
              <a:rPr lang="en-US" sz="6000" b="1" dirty="0">
                <a:solidFill>
                  <a:srgbClr val="FFFF00"/>
                </a:solidFill>
              </a:rPr>
            </a:br>
            <a:r>
              <a:rPr lang="en-US" sz="6000" b="1" dirty="0" err="1">
                <a:solidFill>
                  <a:srgbClr val="FFFF00"/>
                </a:solidFill>
              </a:rPr>
              <a:t>我總不離棄他，任受仇敵傷損</a:t>
            </a:r>
            <a:r>
              <a:rPr lang="en-US" sz="6000" b="1" dirty="0">
                <a:solidFill>
                  <a:srgbClr val="FFFF00"/>
                </a:solidFill>
              </a:rPr>
              <a:t>，</a:t>
            </a:r>
            <a:br>
              <a:rPr lang="en-US" sz="6000" b="1" dirty="0">
                <a:solidFill>
                  <a:srgbClr val="FFFF00"/>
                </a:solidFill>
              </a:rPr>
            </a:br>
            <a:r>
              <a:rPr lang="en-US" sz="6000" b="1" dirty="0" err="1">
                <a:solidFill>
                  <a:srgbClr val="FFFF00"/>
                </a:solidFill>
              </a:rPr>
              <a:t>地獄雖威逼，惡魔四面來攻</a:t>
            </a:r>
            <a:r>
              <a:rPr lang="en-US" sz="6000" b="1" dirty="0">
                <a:solidFill>
                  <a:srgbClr val="FFFF00"/>
                </a:solidFill>
              </a:rPr>
              <a:t>，</a:t>
            </a:r>
            <a:br>
              <a:rPr lang="en-US" sz="6000" b="1" dirty="0">
                <a:solidFill>
                  <a:srgbClr val="FFFF00"/>
                </a:solidFill>
              </a:rPr>
            </a:br>
            <a:r>
              <a:rPr lang="en-US" sz="6000" b="1" dirty="0" err="1">
                <a:solidFill>
                  <a:srgbClr val="FFFF00"/>
                </a:solidFill>
              </a:rPr>
              <a:t>我必不離棄他到世世無窮</a:t>
            </a:r>
            <a:r>
              <a:rPr lang="en-US" sz="6000" b="1" dirty="0">
                <a:solidFill>
                  <a:srgbClr val="FFFF00"/>
                </a:solidFill>
              </a:rPr>
              <a:t>。</a:t>
            </a:r>
          </a:p>
        </p:txBody>
      </p:sp>
    </p:spTree>
    <p:extLst>
      <p:ext uri="{BB962C8B-B14F-4D97-AF65-F5344CB8AC3E}">
        <p14:creationId xmlns:p14="http://schemas.microsoft.com/office/powerpoint/2010/main" val="2192970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49070"/>
            <a:ext cx="12192000" cy="6956139"/>
          </a:xfrm>
          <a:prstGeom prst="rect">
            <a:avLst/>
          </a:prstGeom>
        </p:spPr>
      </p:pic>
      <p:pic>
        <p:nvPicPr>
          <p:cNvPr id="2050" name="Picture 2" descr="Image result for é¾è¶èçç­µå¸­">
            <a:extLst>
              <a:ext uri="{FF2B5EF4-FFF2-40B4-BE49-F238E27FC236}">
                <a16:creationId xmlns:a16="http://schemas.microsoft.com/office/drawing/2014/main" id="{DF6719D4-5226-406B-A3A3-D06055A7A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277" y="4288439"/>
            <a:ext cx="3881804" cy="21596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8FF57B1-77E2-441F-982D-40918486107B}"/>
              </a:ext>
            </a:extLst>
          </p:cNvPr>
          <p:cNvPicPr>
            <a:picLocks noChangeAspect="1"/>
          </p:cNvPicPr>
          <p:nvPr/>
        </p:nvPicPr>
        <p:blipFill>
          <a:blip r:embed="rId4"/>
          <a:stretch>
            <a:fillRect/>
          </a:stretch>
        </p:blipFill>
        <p:spPr>
          <a:xfrm>
            <a:off x="2196157" y="1816893"/>
            <a:ext cx="3224212" cy="3224212"/>
          </a:xfrm>
          <a:prstGeom prst="rect">
            <a:avLst/>
          </a:prstGeom>
        </p:spPr>
      </p:pic>
      <p:pic>
        <p:nvPicPr>
          <p:cNvPr id="8" name="Picture 7">
            <a:extLst>
              <a:ext uri="{FF2B5EF4-FFF2-40B4-BE49-F238E27FC236}">
                <a16:creationId xmlns:a16="http://schemas.microsoft.com/office/drawing/2014/main" id="{20CE9EC8-0F32-48BA-808D-C3A3360835E9}"/>
              </a:ext>
            </a:extLst>
          </p:cNvPr>
          <p:cNvPicPr>
            <a:picLocks noChangeAspect="1"/>
          </p:cNvPicPr>
          <p:nvPr/>
        </p:nvPicPr>
        <p:blipFill>
          <a:blip r:embed="rId5"/>
          <a:stretch>
            <a:fillRect/>
          </a:stretch>
        </p:blipFill>
        <p:spPr>
          <a:xfrm>
            <a:off x="6291926" y="764931"/>
            <a:ext cx="1905000" cy="2400300"/>
          </a:xfrm>
          <a:prstGeom prst="rect">
            <a:avLst/>
          </a:prstGeom>
        </p:spPr>
      </p:pic>
      <p:pic>
        <p:nvPicPr>
          <p:cNvPr id="9" name="Picture 8">
            <a:extLst>
              <a:ext uri="{FF2B5EF4-FFF2-40B4-BE49-F238E27FC236}">
                <a16:creationId xmlns:a16="http://schemas.microsoft.com/office/drawing/2014/main" id="{9D814D07-957E-4C13-A311-9A7D5C86A43C}"/>
              </a:ext>
            </a:extLst>
          </p:cNvPr>
          <p:cNvPicPr>
            <a:picLocks noChangeAspect="1"/>
          </p:cNvPicPr>
          <p:nvPr/>
        </p:nvPicPr>
        <p:blipFill>
          <a:blip r:embed="rId6"/>
          <a:stretch>
            <a:fillRect/>
          </a:stretch>
        </p:blipFill>
        <p:spPr>
          <a:xfrm>
            <a:off x="8328366" y="1448253"/>
            <a:ext cx="1914525" cy="2381250"/>
          </a:xfrm>
          <a:prstGeom prst="rect">
            <a:avLst/>
          </a:prstGeom>
        </p:spPr>
      </p:pic>
      <p:sp>
        <p:nvSpPr>
          <p:cNvPr id="11" name="矩形 3">
            <a:extLst>
              <a:ext uri="{FF2B5EF4-FFF2-40B4-BE49-F238E27FC236}">
                <a16:creationId xmlns:a16="http://schemas.microsoft.com/office/drawing/2014/main" id="{4445369B-097D-4C13-B08A-F58774F6695B}"/>
              </a:ext>
            </a:extLst>
          </p:cNvPr>
          <p:cNvSpPr/>
          <p:nvPr/>
        </p:nvSpPr>
        <p:spPr>
          <a:xfrm>
            <a:off x="1919657" y="764932"/>
            <a:ext cx="4240831" cy="738559"/>
          </a:xfrm>
          <a:prstGeom prst="rect">
            <a:avLst/>
          </a:prstGeom>
          <a:noFill/>
        </p:spPr>
        <p:txBody>
          <a:bodyPr wrap="square">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1" lang="en-US" altLang="zh-CN" sz="4050" b="1" i="0" u="none" strike="noStrike" kern="1200" cap="none" spc="38" normalizeH="0" baseline="0" noProof="0" dirty="0">
                <a:ln w="0">
                  <a:solidFill>
                    <a:srgbClr val="C00000"/>
                  </a:solidFill>
                </a:ln>
                <a:solidFill>
                  <a:srgbClr val="000080"/>
                </a:solidFill>
                <a:effectLst>
                  <a:innerShdw blurRad="63500" dist="50800" dir="13500000">
                    <a:srgbClr val="000000">
                      <a:alpha val="50000"/>
                    </a:srgbClr>
                  </a:innerShdw>
                </a:effectLst>
                <a:uLnTx/>
                <a:uFillTx/>
                <a:latin typeface="Times New Roman" pitchFamily="18" charset="0"/>
                <a:ea typeface="新細明體" pitchFamily="18" charset="-120"/>
                <a:cs typeface="Arial" pitchFamily="34" charset="0"/>
              </a:rPr>
              <a:t>Holy Communion</a:t>
            </a:r>
            <a:endParaRPr kumimoji="1" lang="zh-CN" altLang="en-US" sz="4050" b="1" i="0" u="none" strike="noStrike" kern="1200" cap="none" spc="38" normalizeH="0" baseline="0" noProof="0" dirty="0">
              <a:ln w="0">
                <a:solidFill>
                  <a:srgbClr val="C00000"/>
                </a:solidFill>
              </a:ln>
              <a:solidFill>
                <a:srgbClr val="000080"/>
              </a:solidFill>
              <a:effectLst>
                <a:innerShdw blurRad="63500" dist="50800" dir="13500000">
                  <a:srgbClr val="000000">
                    <a:alpha val="50000"/>
                  </a:srgbClr>
                </a:innerShdw>
              </a:effectLst>
              <a:uLnTx/>
              <a:uFillTx/>
              <a:latin typeface="Times New Roman" pitchFamily="18" charset="0"/>
              <a:ea typeface="新細明體" pitchFamily="18" charset="-120"/>
              <a:cs typeface="Arial" pitchFamily="34" charset="0"/>
            </a:endParaRPr>
          </a:p>
        </p:txBody>
      </p:sp>
      <p:sp>
        <p:nvSpPr>
          <p:cNvPr id="10" name="TextBox 9"/>
          <p:cNvSpPr txBox="1"/>
          <p:nvPr/>
        </p:nvSpPr>
        <p:spPr>
          <a:xfrm>
            <a:off x="2649416" y="5424855"/>
            <a:ext cx="2268672"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Arial" pitchFamily="34" charset="0"/>
              </a:rPr>
              <a:t>圣餐</a:t>
            </a:r>
            <a:endParaRPr kumimoji="0" lang="en-US" sz="6000" b="1" i="0" u="none" strike="noStrike" kern="1200" cap="none" spc="0" normalizeH="0" baseline="0" noProof="0" dirty="0">
              <a:ln>
                <a:solidFill>
                  <a:srgbClr val="C00000"/>
                </a:solidFill>
              </a:ln>
              <a:solidFill>
                <a:prstClr val="black"/>
              </a:solidFill>
              <a:effectLst/>
              <a:uLnTx/>
              <a:uFillTx/>
              <a:latin typeface="SimSun" panose="02010600030101010101" pitchFamily="2" charset="-122"/>
              <a:ea typeface="SimSun" panose="02010600030101010101" pitchFamily="2" charset="-122"/>
              <a:cs typeface="Arial" pitchFamily="34" charset="0"/>
            </a:endParaRPr>
          </a:p>
        </p:txBody>
      </p:sp>
    </p:spTree>
    <p:extLst>
      <p:ext uri="{BB962C8B-B14F-4D97-AF65-F5344CB8AC3E}">
        <p14:creationId xmlns:p14="http://schemas.microsoft.com/office/powerpoint/2010/main" val="817676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035" y="178420"/>
            <a:ext cx="11820939" cy="6456556"/>
          </a:xfrm>
        </p:spPr>
        <p:txBody>
          <a:bodyPr>
            <a:normAutofit fontScale="92500" lnSpcReduction="20000"/>
          </a:bodyPr>
          <a:lstStyle/>
          <a:p>
            <a:pPr marL="0" indent="0">
              <a:buNone/>
            </a:pPr>
            <a:r>
              <a:rPr lang="en-US" sz="2800" b="1" dirty="0"/>
              <a:t>COMMUNION</a:t>
            </a:r>
            <a:r>
              <a:rPr lang="zh-TW" altLang="en-US" sz="2800" dirty="0"/>
              <a:t> </a:t>
            </a:r>
            <a:r>
              <a:rPr lang="en-US" altLang="zh-TW" sz="2800" b="1" dirty="0"/>
              <a:t>Prayer</a:t>
            </a:r>
            <a:r>
              <a:rPr lang="en-US" altLang="zh-TW" sz="2800" dirty="0"/>
              <a:t> </a:t>
            </a:r>
            <a:r>
              <a:rPr lang="zh-TW" altLang="en-US" sz="4400" b="1" dirty="0">
                <a:solidFill>
                  <a:srgbClr val="FFFF00"/>
                </a:solidFill>
              </a:rPr>
              <a:t>聖餐禱告</a:t>
            </a:r>
            <a:endParaRPr lang="en-US" sz="2800" b="1" dirty="0">
              <a:effectLst/>
            </a:endParaRPr>
          </a:p>
          <a:p>
            <a:pPr marL="0" indent="0">
              <a:buNone/>
            </a:pPr>
            <a:r>
              <a:rPr lang="en-US" sz="2800" b="1" dirty="0">
                <a:effectLst/>
              </a:rPr>
              <a:t>But you, O Lord, are unchanging in Your mercy, and Your nature is love; grant us, therefore, God of mercy, God of grace, so to eat at this Your table that we may receive in spirit and in truth the body of Your dear Son, Jesus Christ, and the merits of His shed blood, so that we may live and grow in His likeness, and, being washed and cleansed by His most precious blood, we may evermore live in Him and He in us. Amen</a:t>
            </a:r>
          </a:p>
          <a:p>
            <a:pPr marL="0" indent="0">
              <a:buNone/>
            </a:pPr>
            <a:r>
              <a:rPr lang="en-US" sz="4700" b="1" dirty="0">
                <a:solidFill>
                  <a:srgbClr val="FFFF00"/>
                </a:solidFill>
              </a:rPr>
              <a:t>慈悲憐憫的主啊，祢的慈愛永不改變，祢的本性就是愛。求祢施恩，使我們來到祢的聖桌前，憑著真誠的信心領受祢愛子耶穌基督的身體，並因祂所流的寶血得蒙救贖。願我們越來越有基督的樣式，藉著祂寶血的洗淨，常住在祂裡面，祂也常住在我們裡面。阿們。</a:t>
            </a:r>
          </a:p>
          <a:p>
            <a:pPr marL="0" indent="0">
              <a:buNone/>
            </a:pPr>
            <a:endParaRPr lang="en-US" sz="2800" b="1" dirty="0"/>
          </a:p>
        </p:txBody>
      </p:sp>
    </p:spTree>
    <p:extLst>
      <p:ext uri="{BB962C8B-B14F-4D97-AF65-F5344CB8AC3E}">
        <p14:creationId xmlns:p14="http://schemas.microsoft.com/office/powerpoint/2010/main" val="3397314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7481"/>
            <a:ext cx="10353761" cy="1326321"/>
          </a:xfrm>
        </p:spPr>
        <p:txBody>
          <a:bodyPr/>
          <a:lstStyle/>
          <a:p>
            <a:r>
              <a:rPr lang="en-US" b="1" dirty="0"/>
              <a:t>COMMUNION</a:t>
            </a:r>
            <a:r>
              <a:rPr lang="zh-TW" altLang="en-US" dirty="0"/>
              <a:t> </a:t>
            </a:r>
            <a:r>
              <a:rPr lang="zh-TW" altLang="en-US" dirty="0">
                <a:solidFill>
                  <a:srgbClr val="FFFF00"/>
                </a:solidFill>
              </a:rPr>
              <a:t>聖餐</a:t>
            </a:r>
            <a:endParaRPr lang="en-US" dirty="0">
              <a:solidFill>
                <a:srgbClr val="FFFF00"/>
              </a:solidFill>
            </a:endParaRPr>
          </a:p>
        </p:txBody>
      </p:sp>
      <p:sp>
        <p:nvSpPr>
          <p:cNvPr id="3" name="Content Placeholder 2"/>
          <p:cNvSpPr>
            <a:spLocks noGrp="1"/>
          </p:cNvSpPr>
          <p:nvPr>
            <p:ph idx="1"/>
          </p:nvPr>
        </p:nvSpPr>
        <p:spPr>
          <a:xfrm>
            <a:off x="321599" y="734051"/>
            <a:ext cx="11294772" cy="5722932"/>
          </a:xfrm>
        </p:spPr>
        <p:txBody>
          <a:bodyPr>
            <a:normAutofit fontScale="77500" lnSpcReduction="20000"/>
          </a:bodyPr>
          <a:lstStyle/>
          <a:p>
            <a:pPr marL="0" indent="0">
              <a:buNone/>
            </a:pPr>
            <a:r>
              <a:rPr lang="en-US" sz="3100" b="1" dirty="0">
                <a:effectLst/>
              </a:rPr>
              <a:t>In the night of his betrayal, Jesus took bread, and when He had given thanks, He broke it and gave it to His disciples, saying, “Take, eat; this is My body which is given for you; do this in remembrance of Me. In like manner, after supper He took the cup, and when He had given thanks, He gave it to them, saying, “Drink of this, all of you, for this is My blood of the New Testament, which is shed for you and for many, for the forgiveness of sins; do this as often as you drink it, in remembrance of Me. </a:t>
            </a:r>
          </a:p>
          <a:p>
            <a:pPr marL="0" indent="0">
              <a:buNone/>
            </a:pPr>
            <a:r>
              <a:rPr lang="zh-TW" altLang="en-US" sz="5200" b="1" dirty="0">
                <a:solidFill>
                  <a:srgbClr val="FFFF00"/>
                </a:solidFill>
                <a:effectLst/>
              </a:rPr>
              <a:t>主耶穌被賣的那一夜，拿起餅來，祝謝了，就擘開，說，你們拿著吃，這是我的身體，為你們捨的，你們應當如此行，為的是紀念我。飯後，又拿起杯來，祝謝了，遞給他們說，你們都要喝，這杯是我立新約的血，為你們和眾人免罪流的，你們每逢喝的時候，要如此行，為的是紀念我。阿們。</a:t>
            </a:r>
            <a:endParaRPr lang="en-US" sz="5200" b="1" dirty="0">
              <a:solidFill>
                <a:srgbClr val="FFFF00"/>
              </a:solidFill>
            </a:endParaRPr>
          </a:p>
        </p:txBody>
      </p:sp>
    </p:spTree>
    <p:extLst>
      <p:ext uri="{BB962C8B-B14F-4D97-AF65-F5344CB8AC3E}">
        <p14:creationId xmlns:p14="http://schemas.microsoft.com/office/powerpoint/2010/main" val="3441147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b="1" dirty="0"/>
              <a:t>COMMUNION</a:t>
            </a:r>
            <a:r>
              <a:rPr lang="zh-TW" altLang="en-US" dirty="0"/>
              <a:t> </a:t>
            </a:r>
            <a:r>
              <a:rPr lang="zh-TW" altLang="en-US" b="1" dirty="0">
                <a:solidFill>
                  <a:srgbClr val="FFFF00"/>
                </a:solidFill>
              </a:rPr>
              <a:t>聖餐</a:t>
            </a:r>
            <a:endParaRPr lang="en-US" b="1" dirty="0">
              <a:solidFill>
                <a:srgbClr val="FFFF00"/>
              </a:solidFill>
            </a:endParaRPr>
          </a:p>
        </p:txBody>
      </p:sp>
      <p:sp>
        <p:nvSpPr>
          <p:cNvPr id="3" name="Content Placeholder 2"/>
          <p:cNvSpPr>
            <a:spLocks noGrp="1"/>
          </p:cNvSpPr>
          <p:nvPr>
            <p:ph idx="1"/>
          </p:nvPr>
        </p:nvSpPr>
        <p:spPr>
          <a:xfrm>
            <a:off x="254218" y="1057748"/>
            <a:ext cx="11256136" cy="4335887"/>
          </a:xfrm>
        </p:spPr>
        <p:txBody>
          <a:bodyPr>
            <a:normAutofit fontScale="92500"/>
          </a:bodyPr>
          <a:lstStyle/>
          <a:p>
            <a:pPr marL="0" indent="0">
              <a:buNone/>
            </a:pPr>
            <a:r>
              <a:rPr lang="en-US" sz="2800" b="1" dirty="0">
                <a:effectLst/>
              </a:rPr>
              <a:t>The body of our Lord Jesus Christ, which was given for you, preserve your soul and body onto everlasting life. Take and eat this in remembrance that Christ died for you, and feed upon Him in your heart, by faith with thanksgiving.</a:t>
            </a:r>
            <a:r>
              <a:rPr lang="zh-TW" altLang="en-US" sz="2800" b="1" dirty="0">
                <a:effectLst/>
              </a:rPr>
              <a:t> </a:t>
            </a:r>
            <a:endParaRPr lang="en-US" altLang="zh-TW" sz="2800" b="1" dirty="0">
              <a:effectLst/>
            </a:endParaRPr>
          </a:p>
          <a:p>
            <a:pPr marL="0" indent="0">
              <a:buNone/>
            </a:pPr>
            <a:endParaRPr lang="en-US" altLang="zh-TW" sz="2800" b="1" dirty="0">
              <a:effectLst/>
            </a:endParaRPr>
          </a:p>
          <a:p>
            <a:pPr marL="0" indent="0">
              <a:buNone/>
            </a:pPr>
            <a:r>
              <a:rPr lang="en-US" sz="4400" b="1" dirty="0" err="1">
                <a:solidFill>
                  <a:srgbClr val="FFFF00"/>
                </a:solidFill>
                <a:latin typeface="Times New Roman" panose="02020603050405020304" pitchFamily="18" charset="0"/>
                <a:cs typeface="Times New Roman" panose="02020603050405020304" pitchFamily="18" charset="0"/>
              </a:rPr>
              <a:t>基督的身體，為你捨了。願主耶穌基督的身體保守你的身、心、靈直到永生。你當憑著信心領受，並存感恩的心，記念基督為你捨命</a:t>
            </a:r>
            <a:r>
              <a:rPr lang="en-US" sz="44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5827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b="1" dirty="0"/>
              <a:t>COMMUNION</a:t>
            </a:r>
            <a:r>
              <a:rPr lang="zh-TW" altLang="en-US" dirty="0"/>
              <a:t> </a:t>
            </a:r>
            <a:r>
              <a:rPr lang="zh-TW" altLang="en-US" b="1" dirty="0">
                <a:solidFill>
                  <a:srgbClr val="FFFF00"/>
                </a:solidFill>
              </a:rPr>
              <a:t>聖餐</a:t>
            </a:r>
            <a:endParaRPr lang="en-US" b="1" dirty="0">
              <a:solidFill>
                <a:srgbClr val="FFFF00"/>
              </a:solidFill>
            </a:endParaRPr>
          </a:p>
        </p:txBody>
      </p:sp>
      <p:sp>
        <p:nvSpPr>
          <p:cNvPr id="3" name="Content Placeholder 2"/>
          <p:cNvSpPr>
            <a:spLocks noGrp="1"/>
          </p:cNvSpPr>
          <p:nvPr>
            <p:ph idx="1"/>
          </p:nvPr>
        </p:nvSpPr>
        <p:spPr>
          <a:xfrm>
            <a:off x="481926" y="942008"/>
            <a:ext cx="11217498" cy="4464879"/>
          </a:xfrm>
        </p:spPr>
        <p:txBody>
          <a:bodyPr>
            <a:normAutofit/>
          </a:bodyPr>
          <a:lstStyle/>
          <a:p>
            <a:pPr marL="0" indent="0">
              <a:buNone/>
            </a:pPr>
            <a:r>
              <a:rPr lang="en-US" sz="2800" b="1" dirty="0">
                <a:effectLst/>
              </a:rPr>
              <a:t>The blood of our Lord Jesus Christ, which was shed for you, preserve your soul and body unto everlasting life. Drink this in remembrance that Christ’s blood was shed for you, and be thankful.</a:t>
            </a:r>
            <a:r>
              <a:rPr lang="zh-TW" altLang="en-US" sz="2800" b="1" dirty="0">
                <a:effectLst/>
              </a:rPr>
              <a:t> </a:t>
            </a:r>
            <a:endParaRPr lang="en-US" altLang="zh-TW" sz="2800" b="1" dirty="0">
              <a:effectLst/>
            </a:endParaRPr>
          </a:p>
          <a:p>
            <a:endParaRPr lang="en-US" altLang="zh-TW" sz="200" b="1" dirty="0">
              <a:effectLst/>
            </a:endParaRPr>
          </a:p>
          <a:p>
            <a:pPr marL="0" indent="0">
              <a:buNone/>
            </a:pPr>
            <a:r>
              <a:rPr lang="en-US" sz="4400" b="1" dirty="0" err="1">
                <a:solidFill>
                  <a:srgbClr val="FFFF00"/>
                </a:solidFill>
              </a:rPr>
              <a:t>基督的寶血，為你流出。願主耶穌基督的寶血保守你的身、心、靈直到永生。你當存感恩的心領受，記念基督為你的罪流血</a:t>
            </a:r>
            <a:r>
              <a:rPr lang="en-US" sz="4400" b="1" dirty="0">
                <a:solidFill>
                  <a:srgbClr val="FFFF00"/>
                </a:solidFill>
              </a:rPr>
              <a:t>。</a:t>
            </a:r>
          </a:p>
        </p:txBody>
      </p:sp>
    </p:spTree>
    <p:extLst>
      <p:ext uri="{BB962C8B-B14F-4D97-AF65-F5344CB8AC3E}">
        <p14:creationId xmlns:p14="http://schemas.microsoft.com/office/powerpoint/2010/main" val="4239293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326321"/>
          </a:xfrm>
        </p:spPr>
        <p:txBody>
          <a:bodyPr/>
          <a:lstStyle/>
          <a:p>
            <a:r>
              <a:rPr lang="en-US" b="1" dirty="0"/>
              <a:t>PRAYER</a:t>
            </a:r>
            <a:r>
              <a:rPr lang="zh-TW" altLang="en-US" dirty="0"/>
              <a:t> </a:t>
            </a:r>
            <a:r>
              <a:rPr lang="zh-TW" altLang="en-US" b="1" dirty="0">
                <a:solidFill>
                  <a:srgbClr val="FFFF00"/>
                </a:solidFill>
              </a:rPr>
              <a:t>禱告</a:t>
            </a:r>
            <a:endParaRPr lang="en-US" b="1" dirty="0">
              <a:solidFill>
                <a:srgbClr val="FFFF00"/>
              </a:solidFill>
            </a:endParaRPr>
          </a:p>
        </p:txBody>
      </p:sp>
      <p:sp>
        <p:nvSpPr>
          <p:cNvPr id="3" name="Content Placeholder 2"/>
          <p:cNvSpPr>
            <a:spLocks noGrp="1"/>
          </p:cNvSpPr>
          <p:nvPr>
            <p:ph idx="1"/>
          </p:nvPr>
        </p:nvSpPr>
        <p:spPr>
          <a:xfrm>
            <a:off x="295182" y="801609"/>
            <a:ext cx="11590986" cy="5254782"/>
          </a:xfrm>
        </p:spPr>
        <p:txBody>
          <a:bodyPr>
            <a:noAutofit/>
          </a:bodyPr>
          <a:lstStyle/>
          <a:p>
            <a:pPr marL="0" indent="0">
              <a:buNone/>
            </a:pPr>
            <a:r>
              <a:rPr lang="en-US" sz="2600" b="1" dirty="0">
                <a:effectLst/>
              </a:rPr>
              <a:t>May the peace of God which passes all understanding, keep your hearts and minds in the knowledge and love of God, and of his Son, Jesus Christ, our Lord. And may the blessing of God Almighty, the Father, the Son, and Holy Spirit, be yours now and forever more. Amen.</a:t>
            </a:r>
            <a:r>
              <a:rPr lang="zh-TW" altLang="en-US" sz="2600" b="1" dirty="0">
                <a:effectLst/>
              </a:rPr>
              <a:t> </a:t>
            </a:r>
            <a:endParaRPr lang="en-US" altLang="zh-TW" sz="2600" b="1" dirty="0">
              <a:effectLst/>
            </a:endParaRPr>
          </a:p>
          <a:p>
            <a:pPr marL="0" indent="0">
              <a:buNone/>
            </a:pPr>
            <a:endParaRPr lang="en-US" altLang="zh-TW" sz="400" b="1" dirty="0">
              <a:effectLst/>
            </a:endParaRPr>
          </a:p>
          <a:p>
            <a:pPr marL="0" indent="0">
              <a:buNone/>
            </a:pPr>
            <a:r>
              <a:rPr lang="en-US" sz="4000" b="1" dirty="0" err="1">
                <a:solidFill>
                  <a:srgbClr val="FFFF00"/>
                </a:solidFill>
              </a:rPr>
              <a:t>願賜平安的神，將那超越人所能理解的平安</a:t>
            </a:r>
            <a:r>
              <a:rPr lang="en-US" sz="4000" b="1" dirty="0">
                <a:solidFill>
                  <a:srgbClr val="FFFF00"/>
                </a:solidFill>
              </a:rPr>
              <a:t>，</a:t>
            </a:r>
            <a:br>
              <a:rPr lang="en-US" sz="4000" b="1" dirty="0">
                <a:solidFill>
                  <a:srgbClr val="FFFF00"/>
                </a:solidFill>
              </a:rPr>
            </a:br>
            <a:r>
              <a:rPr lang="en-US" sz="4000" b="1" dirty="0" err="1">
                <a:solidFill>
                  <a:srgbClr val="FFFF00"/>
                </a:solidFill>
              </a:rPr>
              <a:t>保守你們的心懷意念，使你們常存對神和祂愛子</a:t>
            </a:r>
            <a:r>
              <a:rPr lang="en-US" sz="4000" b="1" dirty="0">
                <a:solidFill>
                  <a:srgbClr val="FFFF00"/>
                </a:solidFill>
              </a:rPr>
              <a:t>──</a:t>
            </a:r>
            <a:r>
              <a:rPr lang="en-US" sz="4000" b="1" dirty="0" err="1">
                <a:solidFill>
                  <a:srgbClr val="FFFF00"/>
                </a:solidFill>
              </a:rPr>
              <a:t>我們主耶穌基督</a:t>
            </a:r>
            <a:r>
              <a:rPr lang="en-US" sz="4000" b="1" dirty="0">
                <a:solidFill>
                  <a:srgbClr val="FFFF00"/>
                </a:solidFill>
              </a:rPr>
              <a:t>──</a:t>
            </a:r>
            <a:r>
              <a:rPr lang="en-US" sz="4000" b="1" dirty="0" err="1">
                <a:solidFill>
                  <a:srgbClr val="FFFF00"/>
                </a:solidFill>
              </a:rPr>
              <a:t>的認識與愛</a:t>
            </a:r>
            <a:r>
              <a:rPr lang="en-US" sz="4000" b="1" dirty="0">
                <a:solidFill>
                  <a:srgbClr val="FFFF00"/>
                </a:solidFill>
              </a:rPr>
              <a:t>。</a:t>
            </a:r>
          </a:p>
          <a:p>
            <a:pPr marL="0" indent="0">
              <a:buNone/>
            </a:pPr>
            <a:r>
              <a:rPr lang="en-US" sz="4000" b="1" dirty="0" err="1">
                <a:solidFill>
                  <a:srgbClr val="FFFF00"/>
                </a:solidFill>
              </a:rPr>
              <a:t>願全能的神，聖父、聖子、聖靈，賜福你們</a:t>
            </a:r>
            <a:r>
              <a:rPr lang="en-US" sz="4000" b="1" dirty="0">
                <a:solidFill>
                  <a:srgbClr val="FFFF00"/>
                </a:solidFill>
              </a:rPr>
              <a:t>，</a:t>
            </a:r>
            <a:br>
              <a:rPr lang="en-US" sz="4000" b="1" dirty="0">
                <a:solidFill>
                  <a:srgbClr val="FFFF00"/>
                </a:solidFill>
              </a:rPr>
            </a:br>
            <a:r>
              <a:rPr lang="en-US" sz="4000" b="1" dirty="0" err="1">
                <a:solidFill>
                  <a:srgbClr val="FFFF00"/>
                </a:solidFill>
              </a:rPr>
              <a:t>與你們同在，從今時直到永永遠遠。阿們</a:t>
            </a:r>
            <a:r>
              <a:rPr lang="en-US" sz="4000" b="1" dirty="0">
                <a:solidFill>
                  <a:srgbClr val="FFFF00"/>
                </a:solidFill>
              </a:rPr>
              <a:t>。</a:t>
            </a:r>
          </a:p>
        </p:txBody>
      </p:sp>
    </p:spTree>
    <p:extLst>
      <p:ext uri="{BB962C8B-B14F-4D97-AF65-F5344CB8AC3E}">
        <p14:creationId xmlns:p14="http://schemas.microsoft.com/office/powerpoint/2010/main" val="428674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1305" y="14026"/>
            <a:ext cx="10353761" cy="1326321"/>
          </a:xfrm>
        </p:spPr>
        <p:txBody>
          <a:bodyPr/>
          <a:lstStyle/>
          <a:p>
            <a:r>
              <a:rPr lang="en-US" sz="4000" b="1" dirty="0">
                <a:effectLst/>
              </a:rPr>
              <a:t>I. REMEMBER THE FOUNDATION</a:t>
            </a:r>
            <a:br>
              <a:rPr lang="en-US" b="1" dirty="0">
                <a:effectLst/>
              </a:rPr>
            </a:br>
            <a:r>
              <a:rPr lang="en-US" sz="4400" b="1" dirty="0" err="1">
                <a:solidFill>
                  <a:srgbClr val="FFFF00"/>
                </a:solidFill>
              </a:rPr>
              <a:t>一、記住根基</a:t>
            </a:r>
            <a:endParaRPr lang="en-US" b="1" dirty="0">
              <a:solidFill>
                <a:srgbClr val="FFFF00"/>
              </a:solidFill>
            </a:endParaRPr>
          </a:p>
        </p:txBody>
      </p:sp>
      <p:sp>
        <p:nvSpPr>
          <p:cNvPr id="5" name="Content Placeholder 4"/>
          <p:cNvSpPr>
            <a:spLocks noGrp="1"/>
          </p:cNvSpPr>
          <p:nvPr>
            <p:ph idx="1"/>
          </p:nvPr>
        </p:nvSpPr>
        <p:spPr>
          <a:xfrm>
            <a:off x="177801" y="1504120"/>
            <a:ext cx="12014199" cy="5176081"/>
          </a:xfrm>
        </p:spPr>
        <p:txBody>
          <a:bodyPr>
            <a:normAutofit fontScale="92500" lnSpcReduction="20000"/>
          </a:bodyPr>
          <a:lstStyle/>
          <a:p>
            <a:pPr marL="0" indent="0">
              <a:buNone/>
            </a:pPr>
            <a:r>
              <a:rPr lang="en-US" sz="3200" b="1" dirty="0">
                <a:effectLst/>
              </a:rPr>
              <a:t>	</a:t>
            </a:r>
            <a:r>
              <a:rPr lang="en-US" sz="3500" b="1" dirty="0">
                <a:effectLst/>
              </a:rPr>
              <a:t>John Adams</a:t>
            </a:r>
            <a:r>
              <a:rPr lang="en-US" sz="3500" dirty="0">
                <a:effectLst/>
              </a:rPr>
              <a:t>, </a:t>
            </a:r>
            <a:r>
              <a:rPr lang="en-US" sz="3500" b="1" dirty="0">
                <a:solidFill>
                  <a:srgbClr val="FFFF00"/>
                </a:solidFill>
                <a:effectLst/>
              </a:rPr>
              <a:t>2nd President of the USA</a:t>
            </a:r>
          </a:p>
          <a:p>
            <a:pPr marL="0" indent="0">
              <a:buNone/>
            </a:pPr>
            <a:r>
              <a:rPr lang="en-US" sz="4300" b="1" dirty="0">
                <a:solidFill>
                  <a:srgbClr val="FFFF00"/>
                </a:solidFill>
              </a:rPr>
              <a:t>	</a:t>
            </a:r>
            <a:r>
              <a:rPr lang="en-US" sz="4300" b="1" dirty="0" err="1">
                <a:solidFill>
                  <a:srgbClr val="FFFF00"/>
                </a:solidFill>
              </a:rPr>
              <a:t>約翰．亞當斯</a:t>
            </a:r>
            <a:r>
              <a:rPr lang="en-US" sz="4300" b="1" dirty="0">
                <a:solidFill>
                  <a:srgbClr val="FFFF00"/>
                </a:solidFill>
              </a:rPr>
              <a:t>, </a:t>
            </a:r>
            <a:r>
              <a:rPr lang="en-US" sz="4300" b="1" dirty="0" err="1">
                <a:solidFill>
                  <a:srgbClr val="FFFF00"/>
                </a:solidFill>
              </a:rPr>
              <a:t>美國第二任總統</a:t>
            </a:r>
            <a:endParaRPr lang="en-US" sz="4300" b="1" dirty="0">
              <a:solidFill>
                <a:srgbClr val="FFFF00"/>
              </a:solidFill>
              <a:effectLst/>
            </a:endParaRPr>
          </a:p>
          <a:p>
            <a:pPr marL="0" indent="0">
              <a:buNone/>
            </a:pPr>
            <a:endParaRPr lang="en-US" sz="2800" dirty="0">
              <a:effectLst/>
            </a:endParaRPr>
          </a:p>
          <a:p>
            <a:pPr marL="0" indent="0">
              <a:buNone/>
            </a:pPr>
            <a:r>
              <a:rPr lang="en-US" sz="3300" b="1" dirty="0">
                <a:effectLst/>
              </a:rPr>
              <a:t>“Suppose a nation should take the Bible for their only law Book, and every member should regulate his conduct by it. Every member would be obliged to justice, kindness, and charity towards his fellow men; and </a:t>
            </a:r>
            <a:r>
              <a:rPr lang="en-US" sz="3300" b="1" u="sng" dirty="0">
                <a:solidFill>
                  <a:srgbClr val="FFFF00"/>
                </a:solidFill>
                <a:effectLst/>
              </a:rPr>
              <a:t>love and reverence toward Almighty God</a:t>
            </a:r>
            <a:r>
              <a:rPr lang="en-US" sz="3300" b="1" dirty="0">
                <a:solidFill>
                  <a:srgbClr val="FFFF00"/>
                </a:solidFill>
                <a:effectLst/>
              </a:rPr>
              <a:t>.” </a:t>
            </a:r>
          </a:p>
          <a:p>
            <a:pPr marL="0" indent="0">
              <a:buNone/>
            </a:pPr>
            <a:r>
              <a:rPr lang="en-US" sz="4300" b="1" dirty="0">
                <a:solidFill>
                  <a:srgbClr val="FFFF00"/>
                </a:solidFill>
              </a:rPr>
              <a:t>「假如一個國家以《聖經》作為唯一的法律，每一位人民都按著聖經來規範自己的行為，</a:t>
            </a:r>
            <a:r>
              <a:rPr lang="en-US" sz="4300" b="1" u="sng" dirty="0">
                <a:solidFill>
                  <a:srgbClr val="FFFF00"/>
                </a:solidFill>
              </a:rPr>
              <a:t>他們必定會公平、仁慈、憐憫待人，並敬愛全能的上帝</a:t>
            </a:r>
            <a:r>
              <a:rPr lang="en-US" sz="4300" b="1" dirty="0">
                <a:solidFill>
                  <a:srgbClr val="FFFF00"/>
                </a:solidFill>
              </a:rPr>
              <a:t>。」</a:t>
            </a:r>
            <a:endParaRPr lang="en-US" sz="4300" b="1" dirty="0">
              <a:solidFill>
                <a:srgbClr val="FFFF00"/>
              </a:solidFill>
              <a:effectLst/>
            </a:endParaRPr>
          </a:p>
          <a:p>
            <a:endParaRPr lang="en-US" dirty="0"/>
          </a:p>
        </p:txBody>
      </p:sp>
      <p:pic>
        <p:nvPicPr>
          <p:cNvPr id="2" name="Picture 1">
            <a:extLst>
              <a:ext uri="{FF2B5EF4-FFF2-40B4-BE49-F238E27FC236}">
                <a16:creationId xmlns:a16="http://schemas.microsoft.com/office/drawing/2014/main" id="{E6BA412C-DC98-ADA6-E613-1CA4A04DF9D0}"/>
              </a:ext>
            </a:extLst>
          </p:cNvPr>
          <p:cNvPicPr>
            <a:picLocks noChangeAspect="1"/>
          </p:cNvPicPr>
          <p:nvPr/>
        </p:nvPicPr>
        <p:blipFill>
          <a:blip r:embed="rId2"/>
          <a:srcRect l="15401" r="8564"/>
          <a:stretch>
            <a:fillRect/>
          </a:stretch>
        </p:blipFill>
        <p:spPr>
          <a:xfrm>
            <a:off x="8637634" y="177799"/>
            <a:ext cx="3223061" cy="2843697"/>
          </a:xfrm>
          <a:prstGeom prst="rect">
            <a:avLst/>
          </a:prstGeom>
        </p:spPr>
      </p:pic>
    </p:spTree>
    <p:extLst>
      <p:ext uri="{BB962C8B-B14F-4D97-AF65-F5344CB8AC3E}">
        <p14:creationId xmlns:p14="http://schemas.microsoft.com/office/powerpoint/2010/main" val="4572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37" y="148998"/>
            <a:ext cx="10353761" cy="1326321"/>
          </a:xfrm>
        </p:spPr>
        <p:txBody>
          <a:bodyPr/>
          <a:lstStyle/>
          <a:p>
            <a:r>
              <a:rPr lang="en-US" b="1" dirty="0">
                <a:effectLst/>
              </a:rPr>
              <a:t>I. REMEMBER THE FOUNDATION</a:t>
            </a:r>
            <a:br>
              <a:rPr lang="en-US" b="1" dirty="0">
                <a:effectLst/>
              </a:rPr>
            </a:br>
            <a:r>
              <a:rPr lang="en-US" b="1" dirty="0" err="1">
                <a:solidFill>
                  <a:srgbClr val="FFFF00"/>
                </a:solidFill>
              </a:rPr>
              <a:t>記住根基</a:t>
            </a:r>
            <a:endParaRPr lang="en-US" b="1" dirty="0">
              <a:solidFill>
                <a:srgbClr val="FFFF00"/>
              </a:solidFill>
            </a:endParaRPr>
          </a:p>
        </p:txBody>
      </p:sp>
      <p:sp>
        <p:nvSpPr>
          <p:cNvPr id="3" name="Content Placeholder 2"/>
          <p:cNvSpPr>
            <a:spLocks noGrp="1"/>
          </p:cNvSpPr>
          <p:nvPr>
            <p:ph idx="1"/>
          </p:nvPr>
        </p:nvSpPr>
        <p:spPr>
          <a:xfrm>
            <a:off x="0" y="1554920"/>
            <a:ext cx="11709399" cy="5447736"/>
          </a:xfrm>
        </p:spPr>
        <p:txBody>
          <a:bodyPr>
            <a:normAutofit/>
          </a:bodyPr>
          <a:lstStyle/>
          <a:p>
            <a:pPr marL="0" indent="0">
              <a:buNone/>
            </a:pPr>
            <a:r>
              <a:rPr lang="en-US" sz="3600" b="1" dirty="0">
                <a:effectLst/>
              </a:rPr>
              <a:t>	Patrick Henry</a:t>
            </a:r>
            <a:r>
              <a:rPr lang="en-US" sz="3600" dirty="0">
                <a:effectLst/>
              </a:rPr>
              <a:t>, </a:t>
            </a:r>
            <a:r>
              <a:rPr lang="en-US" sz="3600" b="1" dirty="0">
                <a:solidFill>
                  <a:srgbClr val="FFFF00"/>
                </a:solidFill>
                <a:effectLst/>
              </a:rPr>
              <a:t>Governor of Virginia</a:t>
            </a:r>
          </a:p>
          <a:p>
            <a:pPr marL="0" indent="0">
              <a:buNone/>
            </a:pPr>
            <a:r>
              <a:rPr lang="en-US" sz="4000" dirty="0">
                <a:solidFill>
                  <a:srgbClr val="FFFF00"/>
                </a:solidFill>
              </a:rPr>
              <a:t>	</a:t>
            </a:r>
            <a:r>
              <a:rPr lang="en-US" sz="4000" b="1" dirty="0" err="1">
                <a:solidFill>
                  <a:srgbClr val="FFFF00"/>
                </a:solidFill>
              </a:rPr>
              <a:t>派翠克．亨利</a:t>
            </a:r>
            <a:r>
              <a:rPr lang="en-US" sz="4000" b="1" dirty="0">
                <a:solidFill>
                  <a:srgbClr val="FFFF00"/>
                </a:solidFill>
              </a:rPr>
              <a:t>, </a:t>
            </a:r>
            <a:r>
              <a:rPr lang="en-US" sz="4000" b="1" dirty="0" err="1">
                <a:solidFill>
                  <a:srgbClr val="FFFF00"/>
                </a:solidFill>
              </a:rPr>
              <a:t>維吉尼亞州州長</a:t>
            </a:r>
            <a:endParaRPr lang="en-US" sz="4000" b="1" dirty="0">
              <a:solidFill>
                <a:srgbClr val="FFFF00"/>
              </a:solidFill>
              <a:effectLst/>
            </a:endParaRPr>
          </a:p>
          <a:p>
            <a:pPr marL="0" indent="0">
              <a:buNone/>
            </a:pPr>
            <a:r>
              <a:rPr lang="en-US" sz="2700" b="1" dirty="0">
                <a:effectLst/>
              </a:rPr>
              <a:t>“It cannot be emphasized too strongly or too often that this great nation was </a:t>
            </a:r>
            <a:r>
              <a:rPr lang="en-US" sz="2700" b="1" u="sng" dirty="0">
                <a:solidFill>
                  <a:srgbClr val="FFFF00"/>
                </a:solidFill>
                <a:effectLst/>
              </a:rPr>
              <a:t>founded by Christians; not on religions, but on the gospel of Jesus Christ</a:t>
            </a:r>
            <a:r>
              <a:rPr lang="en-US" sz="2700" b="1" dirty="0">
                <a:solidFill>
                  <a:srgbClr val="FFFF00"/>
                </a:solidFill>
                <a:effectLst/>
              </a:rPr>
              <a:t>. </a:t>
            </a:r>
            <a:r>
              <a:rPr lang="en-US" sz="2700" b="1" dirty="0">
                <a:effectLst/>
              </a:rPr>
              <a:t>For this very reason peoples of other faiths have been afforded protection, prosperity, and freedom of worship here."</a:t>
            </a:r>
            <a:br>
              <a:rPr lang="en-US" sz="2700" b="1" dirty="0">
                <a:effectLst/>
              </a:rPr>
            </a:br>
            <a:r>
              <a:rPr lang="en-US" sz="2800" dirty="0"/>
              <a:t>「</a:t>
            </a:r>
            <a:r>
              <a:rPr lang="en-US" sz="3600" b="1" dirty="0">
                <a:solidFill>
                  <a:srgbClr val="FFFF00"/>
                </a:solidFill>
              </a:rPr>
              <a:t>再怎麼強調也不為過：這個偉大的國家是建立在基督徒的信仰上，</a:t>
            </a:r>
            <a:r>
              <a:rPr lang="en-US" sz="3600" b="1" u="sng" dirty="0">
                <a:solidFill>
                  <a:srgbClr val="FFFF00"/>
                </a:solidFill>
              </a:rPr>
              <a:t>不是建立在宗教之上，而是建立在耶穌基督的福音上</a:t>
            </a:r>
            <a:r>
              <a:rPr lang="en-US" sz="3600" b="1" dirty="0">
                <a:solidFill>
                  <a:srgbClr val="FFFF00"/>
                </a:solidFill>
              </a:rPr>
              <a:t>。正因如此，其他宗教信仰的人也能在這裡享有保障、繁榮與敬拜自由。」</a:t>
            </a:r>
            <a:endParaRPr lang="en-US" sz="2700" b="1" dirty="0">
              <a:solidFill>
                <a:srgbClr val="FFFF00"/>
              </a:solidFill>
            </a:endParaRPr>
          </a:p>
        </p:txBody>
      </p:sp>
      <p:pic>
        <p:nvPicPr>
          <p:cNvPr id="4" name="Picture 3">
            <a:extLst>
              <a:ext uri="{FF2B5EF4-FFF2-40B4-BE49-F238E27FC236}">
                <a16:creationId xmlns:a16="http://schemas.microsoft.com/office/drawing/2014/main" id="{622A50E6-E21E-D2FE-8A8E-8C7D70BBE716}"/>
              </a:ext>
            </a:extLst>
          </p:cNvPr>
          <p:cNvPicPr>
            <a:picLocks noChangeAspect="1"/>
          </p:cNvPicPr>
          <p:nvPr/>
        </p:nvPicPr>
        <p:blipFill>
          <a:blip r:embed="rId2"/>
          <a:srcRect l="14939" t="10912" r="10567"/>
          <a:stretch>
            <a:fillRect/>
          </a:stretch>
        </p:blipFill>
        <p:spPr>
          <a:xfrm>
            <a:off x="9143999" y="69397"/>
            <a:ext cx="2332383" cy="2971047"/>
          </a:xfrm>
          <a:prstGeom prst="rect">
            <a:avLst/>
          </a:prstGeom>
        </p:spPr>
      </p:pic>
    </p:spTree>
    <p:extLst>
      <p:ext uri="{BB962C8B-B14F-4D97-AF65-F5344CB8AC3E}">
        <p14:creationId xmlns:p14="http://schemas.microsoft.com/office/powerpoint/2010/main" val="17870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II. REALIZE THE CRACKS</a:t>
            </a:r>
            <a:br>
              <a:rPr lang="en-US" b="1" dirty="0"/>
            </a:br>
            <a:r>
              <a:rPr lang="en-US" sz="4400" b="1" dirty="0" err="1">
                <a:solidFill>
                  <a:srgbClr val="FFFF00"/>
                </a:solidFill>
              </a:rPr>
              <a:t>二、認清裂縫</a:t>
            </a:r>
            <a:endParaRPr lang="en-US" b="1" dirty="0">
              <a:solidFill>
                <a:srgbClr val="FFFF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12992" y="2341281"/>
            <a:ext cx="5290232" cy="424504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52" y="2341281"/>
            <a:ext cx="5381188" cy="4245048"/>
          </a:xfrm>
          <a:prstGeom prst="rect">
            <a:avLst/>
          </a:prstGeom>
        </p:spPr>
      </p:pic>
    </p:spTree>
    <p:extLst>
      <p:ext uri="{BB962C8B-B14F-4D97-AF65-F5344CB8AC3E}">
        <p14:creationId xmlns:p14="http://schemas.microsoft.com/office/powerpoint/2010/main" val="31581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176" y="0"/>
            <a:ext cx="10353761" cy="1326321"/>
          </a:xfrm>
        </p:spPr>
        <p:txBody>
          <a:bodyPr/>
          <a:lstStyle/>
          <a:p>
            <a:r>
              <a:rPr lang="en-US" b="1" dirty="0"/>
              <a:t>II. REALIZE THE CRACKS  </a:t>
            </a:r>
            <a:r>
              <a:rPr lang="en-US" sz="4400" b="1" dirty="0" err="1">
                <a:solidFill>
                  <a:srgbClr val="FFFF00"/>
                </a:solidFill>
              </a:rPr>
              <a:t>二、認清裂縫</a:t>
            </a:r>
            <a:endParaRPr lang="en-US" b="1" dirty="0">
              <a:solidFill>
                <a:srgbClr val="FFFF00"/>
              </a:solidFill>
            </a:endParaRPr>
          </a:p>
        </p:txBody>
      </p:sp>
      <p:sp>
        <p:nvSpPr>
          <p:cNvPr id="3" name="Content Placeholder 2"/>
          <p:cNvSpPr>
            <a:spLocks noGrp="1"/>
          </p:cNvSpPr>
          <p:nvPr>
            <p:ph idx="1"/>
          </p:nvPr>
        </p:nvSpPr>
        <p:spPr>
          <a:xfrm>
            <a:off x="199120" y="832091"/>
            <a:ext cx="11886200" cy="6025909"/>
          </a:xfrm>
        </p:spPr>
        <p:txBody>
          <a:bodyPr>
            <a:normAutofit fontScale="85000" lnSpcReduction="20000"/>
          </a:bodyPr>
          <a:lstStyle/>
          <a:p>
            <a:r>
              <a:rPr lang="en-US" sz="3200" b="1" dirty="0"/>
              <a:t>Spiritual fulfillment in any religion</a:t>
            </a:r>
          </a:p>
          <a:p>
            <a:pPr marL="0" indent="0">
              <a:buNone/>
            </a:pPr>
            <a:r>
              <a:rPr lang="en-US" sz="4200" b="1" dirty="0">
                <a:solidFill>
                  <a:srgbClr val="FFFF00"/>
                </a:solidFill>
              </a:rPr>
              <a:t>	</a:t>
            </a:r>
            <a:r>
              <a:rPr lang="en-US" sz="4200" b="1" dirty="0" err="1">
                <a:solidFill>
                  <a:srgbClr val="FFFF00"/>
                </a:solidFill>
              </a:rPr>
              <a:t>認為任何宗教都能帶來屬靈滿足</a:t>
            </a:r>
            <a:endParaRPr lang="en-US" sz="4200" b="1" dirty="0">
              <a:solidFill>
                <a:srgbClr val="FFFF00"/>
              </a:solidFill>
            </a:endParaRPr>
          </a:p>
          <a:p>
            <a:r>
              <a:rPr lang="en-US" sz="3200" b="1" dirty="0"/>
              <a:t>Redefining marriage</a:t>
            </a:r>
          </a:p>
          <a:p>
            <a:pPr marL="0" indent="0">
              <a:buNone/>
            </a:pPr>
            <a:r>
              <a:rPr lang="en-US" sz="3000" dirty="0"/>
              <a:t>	</a:t>
            </a:r>
            <a:r>
              <a:rPr lang="en-US" sz="3600" b="1" dirty="0" err="1">
                <a:solidFill>
                  <a:srgbClr val="FFFF00"/>
                </a:solidFill>
              </a:rPr>
              <a:t>重新定義婚姻</a:t>
            </a:r>
            <a:endParaRPr lang="en-US" sz="3000" b="1" dirty="0">
              <a:solidFill>
                <a:srgbClr val="FFFF00"/>
              </a:solidFill>
            </a:endParaRPr>
          </a:p>
          <a:p>
            <a:r>
              <a:rPr lang="en-US" sz="3200" b="1" dirty="0"/>
              <a:t>Easy  divorce</a:t>
            </a:r>
          </a:p>
          <a:p>
            <a:pPr marL="0" indent="0">
              <a:buNone/>
            </a:pPr>
            <a:r>
              <a:rPr lang="en-US" sz="3000" dirty="0"/>
              <a:t>	</a:t>
            </a:r>
            <a:r>
              <a:rPr lang="en-US" sz="3600" b="1" dirty="0" err="1">
                <a:solidFill>
                  <a:srgbClr val="FFFF00"/>
                </a:solidFill>
              </a:rPr>
              <a:t>輕率離婚</a:t>
            </a:r>
            <a:endParaRPr lang="en-US" sz="3000" b="1" dirty="0">
              <a:solidFill>
                <a:srgbClr val="FFFF00"/>
              </a:solidFill>
            </a:endParaRPr>
          </a:p>
          <a:p>
            <a:r>
              <a:rPr lang="en-US" sz="3200" b="1" dirty="0"/>
              <a:t>Tolerance over truth</a:t>
            </a:r>
          </a:p>
          <a:p>
            <a:pPr marL="0" indent="0">
              <a:buNone/>
            </a:pPr>
            <a:r>
              <a:rPr lang="en-US" sz="2800" dirty="0"/>
              <a:t>	</a:t>
            </a:r>
            <a:r>
              <a:rPr lang="en-US" sz="3600" b="1" dirty="0" err="1">
                <a:solidFill>
                  <a:srgbClr val="FFFF00"/>
                </a:solidFill>
              </a:rPr>
              <a:t>寬容凌駕於真理</a:t>
            </a:r>
            <a:endParaRPr lang="en-US" sz="2800" b="1" dirty="0">
              <a:solidFill>
                <a:srgbClr val="FFFF00"/>
              </a:solidFill>
            </a:endParaRPr>
          </a:p>
          <a:p>
            <a:r>
              <a:rPr lang="en-US" sz="3200" b="1" dirty="0"/>
              <a:t>Education over character</a:t>
            </a:r>
          </a:p>
          <a:p>
            <a:pPr marL="0" indent="0">
              <a:buNone/>
            </a:pPr>
            <a:r>
              <a:rPr lang="en-US" sz="2800" dirty="0"/>
              <a:t>	</a:t>
            </a:r>
            <a:r>
              <a:rPr lang="en-US" sz="3600" b="1" dirty="0" err="1">
                <a:solidFill>
                  <a:srgbClr val="FFFF00"/>
                </a:solidFill>
              </a:rPr>
              <a:t>教育勝過品格</a:t>
            </a:r>
            <a:endParaRPr lang="en-US" sz="2800" b="1" dirty="0">
              <a:solidFill>
                <a:srgbClr val="FFFF00"/>
              </a:solidFill>
            </a:endParaRPr>
          </a:p>
          <a:p>
            <a:r>
              <a:rPr lang="en-US" sz="3200" b="1" dirty="0"/>
              <a:t>Career over family</a:t>
            </a:r>
          </a:p>
          <a:p>
            <a:pPr marL="0" indent="0">
              <a:buNone/>
            </a:pPr>
            <a:r>
              <a:rPr lang="en-US" sz="2800" dirty="0"/>
              <a:t>	</a:t>
            </a:r>
            <a:r>
              <a:rPr lang="en-US" sz="3600" b="1" dirty="0" err="1">
                <a:solidFill>
                  <a:srgbClr val="FFFF00"/>
                </a:solidFill>
              </a:rPr>
              <a:t>事業重於家庭</a:t>
            </a:r>
            <a:endParaRPr lang="en-US" sz="2800" b="1" dirty="0">
              <a:solidFill>
                <a:srgbClr val="FFFF00"/>
              </a:solidFill>
            </a:endParaRPr>
          </a:p>
        </p:txBody>
      </p:sp>
      <p:pic>
        <p:nvPicPr>
          <p:cNvPr id="4" name="Picture 3">
            <a:extLst>
              <a:ext uri="{FF2B5EF4-FFF2-40B4-BE49-F238E27FC236}">
                <a16:creationId xmlns:a16="http://schemas.microsoft.com/office/drawing/2014/main" id="{2E98F1EE-A9BF-CE72-3920-7E94C5E5EDED}"/>
              </a:ext>
            </a:extLst>
          </p:cNvPr>
          <p:cNvPicPr>
            <a:picLocks noChangeAspect="1"/>
          </p:cNvPicPr>
          <p:nvPr/>
        </p:nvPicPr>
        <p:blipFill>
          <a:blip r:embed="rId2"/>
          <a:srcRect t="8717" r="21354"/>
          <a:stretch>
            <a:fillRect/>
          </a:stretch>
        </p:blipFill>
        <p:spPr>
          <a:xfrm>
            <a:off x="7404422" y="1815287"/>
            <a:ext cx="4121338" cy="478250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60F04227-4AFF-A87B-FA8B-5D7247415051}"/>
                  </a:ext>
                </a:extLst>
              </p14:cNvPr>
              <p14:cNvContentPartPr/>
              <p14:nvPr/>
            </p14:nvContentPartPr>
            <p14:xfrm>
              <a:off x="9628447" y="1963171"/>
              <a:ext cx="1030320" cy="193320"/>
            </p14:xfrm>
          </p:contentPart>
        </mc:Choice>
        <mc:Fallback xmlns="">
          <p:pic>
            <p:nvPicPr>
              <p:cNvPr id="7" name="Ink 6">
                <a:extLst>
                  <a:ext uri="{FF2B5EF4-FFF2-40B4-BE49-F238E27FC236}">
                    <a16:creationId xmlns:a16="http://schemas.microsoft.com/office/drawing/2014/main" id="{60F04227-4AFF-A87B-FA8B-5D7247415051}"/>
                  </a:ext>
                </a:extLst>
              </p:cNvPr>
              <p:cNvPicPr/>
              <p:nvPr/>
            </p:nvPicPr>
            <p:blipFill>
              <a:blip r:embed="rId4"/>
              <a:stretch>
                <a:fillRect/>
              </a:stretch>
            </p:blipFill>
            <p:spPr>
              <a:xfrm>
                <a:off x="9610447" y="1927171"/>
                <a:ext cx="10659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2E4BCC3A-BE9A-8F0E-63BE-FD889467BC56}"/>
                  </a:ext>
                </a:extLst>
              </p14:cNvPr>
              <p14:cNvContentPartPr/>
              <p14:nvPr/>
            </p14:nvContentPartPr>
            <p14:xfrm>
              <a:off x="9552847" y="1974691"/>
              <a:ext cx="1319760" cy="863640"/>
            </p14:xfrm>
          </p:contentPart>
        </mc:Choice>
        <mc:Fallback xmlns="">
          <p:pic>
            <p:nvPicPr>
              <p:cNvPr id="8" name="Ink 7">
                <a:extLst>
                  <a:ext uri="{FF2B5EF4-FFF2-40B4-BE49-F238E27FC236}">
                    <a16:creationId xmlns:a16="http://schemas.microsoft.com/office/drawing/2014/main" id="{2E4BCC3A-BE9A-8F0E-63BE-FD889467BC56}"/>
                  </a:ext>
                </a:extLst>
              </p:cNvPr>
              <p:cNvPicPr/>
              <p:nvPr/>
            </p:nvPicPr>
            <p:blipFill>
              <a:blip r:embed="rId6"/>
              <a:stretch>
                <a:fillRect/>
              </a:stretch>
            </p:blipFill>
            <p:spPr>
              <a:xfrm>
                <a:off x="9535207" y="1939051"/>
                <a:ext cx="1355400" cy="93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7F8C06A7-B32B-8590-3EC6-691B7989513D}"/>
                  </a:ext>
                </a:extLst>
              </p14:cNvPr>
              <p14:cNvContentPartPr/>
              <p14:nvPr/>
            </p14:nvContentPartPr>
            <p14:xfrm>
              <a:off x="7645207" y="3586411"/>
              <a:ext cx="1294124" cy="1104764"/>
            </p14:xfrm>
          </p:contentPart>
        </mc:Choice>
        <mc:Fallback xmlns="">
          <p:pic>
            <p:nvPicPr>
              <p:cNvPr id="9" name="Ink 8">
                <a:extLst>
                  <a:ext uri="{FF2B5EF4-FFF2-40B4-BE49-F238E27FC236}">
                    <a16:creationId xmlns:a16="http://schemas.microsoft.com/office/drawing/2014/main" id="{7F8C06A7-B32B-8590-3EC6-691B7989513D}"/>
                  </a:ext>
                </a:extLst>
              </p:cNvPr>
              <p:cNvPicPr/>
              <p:nvPr/>
            </p:nvPicPr>
            <p:blipFill>
              <a:blip r:embed="rId8"/>
              <a:stretch>
                <a:fillRect/>
              </a:stretch>
            </p:blipFill>
            <p:spPr>
              <a:xfrm>
                <a:off x="7627568" y="3550413"/>
                <a:ext cx="1329762" cy="117639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45A02324-4C08-15DE-02C5-00363F9ECFC0}"/>
                  </a:ext>
                </a:extLst>
              </p14:cNvPr>
              <p14:cNvContentPartPr/>
              <p14:nvPr/>
            </p14:nvContentPartPr>
            <p14:xfrm>
              <a:off x="8529367" y="1910251"/>
              <a:ext cx="1257840" cy="2731320"/>
            </p14:xfrm>
          </p:contentPart>
        </mc:Choice>
        <mc:Fallback xmlns="">
          <p:pic>
            <p:nvPicPr>
              <p:cNvPr id="13" name="Ink 12">
                <a:extLst>
                  <a:ext uri="{FF2B5EF4-FFF2-40B4-BE49-F238E27FC236}">
                    <a16:creationId xmlns:a16="http://schemas.microsoft.com/office/drawing/2014/main" id="{45A02324-4C08-15DE-02C5-00363F9ECFC0}"/>
                  </a:ext>
                </a:extLst>
              </p:cNvPr>
              <p:cNvPicPr/>
              <p:nvPr/>
            </p:nvPicPr>
            <p:blipFill>
              <a:blip r:embed="rId10"/>
              <a:stretch>
                <a:fillRect/>
              </a:stretch>
            </p:blipFill>
            <p:spPr>
              <a:xfrm>
                <a:off x="8511727" y="1874251"/>
                <a:ext cx="1293480" cy="2802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E16E722F-597A-1567-9D07-AD70B771EC81}"/>
                  </a:ext>
                </a:extLst>
              </p14:cNvPr>
              <p14:cNvContentPartPr/>
              <p14:nvPr/>
            </p14:nvContentPartPr>
            <p14:xfrm>
              <a:off x="7369447" y="2920051"/>
              <a:ext cx="860040" cy="666360"/>
            </p14:xfrm>
          </p:contentPart>
        </mc:Choice>
        <mc:Fallback xmlns="">
          <p:pic>
            <p:nvPicPr>
              <p:cNvPr id="14" name="Ink 13">
                <a:extLst>
                  <a:ext uri="{FF2B5EF4-FFF2-40B4-BE49-F238E27FC236}">
                    <a16:creationId xmlns:a16="http://schemas.microsoft.com/office/drawing/2014/main" id="{E16E722F-597A-1567-9D07-AD70B771EC81}"/>
                  </a:ext>
                </a:extLst>
              </p:cNvPr>
              <p:cNvPicPr/>
              <p:nvPr/>
            </p:nvPicPr>
            <p:blipFill>
              <a:blip r:embed="rId12"/>
              <a:stretch>
                <a:fillRect/>
              </a:stretch>
            </p:blipFill>
            <p:spPr>
              <a:xfrm>
                <a:off x="7351807" y="2884411"/>
                <a:ext cx="895680" cy="73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3ADFD31-C687-340B-8291-976BE77D2A29}"/>
                  </a:ext>
                </a:extLst>
              </p14:cNvPr>
              <p14:cNvContentPartPr/>
              <p14:nvPr/>
            </p14:nvContentPartPr>
            <p14:xfrm>
              <a:off x="8596687" y="4245931"/>
              <a:ext cx="708840" cy="1895400"/>
            </p14:xfrm>
          </p:contentPart>
        </mc:Choice>
        <mc:Fallback xmlns="">
          <p:pic>
            <p:nvPicPr>
              <p:cNvPr id="15" name="Ink 14">
                <a:extLst>
                  <a:ext uri="{FF2B5EF4-FFF2-40B4-BE49-F238E27FC236}">
                    <a16:creationId xmlns:a16="http://schemas.microsoft.com/office/drawing/2014/main" id="{53ADFD31-C687-340B-8291-976BE77D2A29}"/>
                  </a:ext>
                </a:extLst>
              </p:cNvPr>
              <p:cNvPicPr/>
              <p:nvPr/>
            </p:nvPicPr>
            <p:blipFill>
              <a:blip r:embed="rId14"/>
              <a:stretch>
                <a:fillRect/>
              </a:stretch>
            </p:blipFill>
            <p:spPr>
              <a:xfrm>
                <a:off x="8578687" y="4210291"/>
                <a:ext cx="744480" cy="196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B067D360-36A5-576D-DAC5-0941048F6552}"/>
                  </a:ext>
                </a:extLst>
              </p14:cNvPr>
              <p14:cNvContentPartPr/>
              <p14:nvPr/>
            </p14:nvContentPartPr>
            <p14:xfrm>
              <a:off x="8567527" y="2182771"/>
              <a:ext cx="1108440" cy="954360"/>
            </p14:xfrm>
          </p:contentPart>
        </mc:Choice>
        <mc:Fallback xmlns="">
          <p:pic>
            <p:nvPicPr>
              <p:cNvPr id="16" name="Ink 15">
                <a:extLst>
                  <a:ext uri="{FF2B5EF4-FFF2-40B4-BE49-F238E27FC236}">
                    <a16:creationId xmlns:a16="http://schemas.microsoft.com/office/drawing/2014/main" id="{B067D360-36A5-576D-DAC5-0941048F6552}"/>
                  </a:ext>
                </a:extLst>
              </p:cNvPr>
              <p:cNvPicPr/>
              <p:nvPr/>
            </p:nvPicPr>
            <p:blipFill>
              <a:blip r:embed="rId16"/>
              <a:stretch>
                <a:fillRect/>
              </a:stretch>
            </p:blipFill>
            <p:spPr>
              <a:xfrm>
                <a:off x="8549887" y="2147131"/>
                <a:ext cx="1144080" cy="10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A480BCD9-0D56-CCC7-C0FE-5CB704466CCE}"/>
                  </a:ext>
                </a:extLst>
              </p14:cNvPr>
              <p14:cNvContentPartPr/>
              <p14:nvPr/>
            </p14:nvContentPartPr>
            <p14:xfrm>
              <a:off x="10167367" y="2742931"/>
              <a:ext cx="360" cy="360"/>
            </p14:xfrm>
          </p:contentPart>
        </mc:Choice>
        <mc:Fallback xmlns="">
          <p:pic>
            <p:nvPicPr>
              <p:cNvPr id="17" name="Ink 16">
                <a:extLst>
                  <a:ext uri="{FF2B5EF4-FFF2-40B4-BE49-F238E27FC236}">
                    <a16:creationId xmlns:a16="http://schemas.microsoft.com/office/drawing/2014/main" id="{A480BCD9-0D56-CCC7-C0FE-5CB704466CCE}"/>
                  </a:ext>
                </a:extLst>
              </p:cNvPr>
              <p:cNvPicPr/>
              <p:nvPr/>
            </p:nvPicPr>
            <p:blipFill>
              <a:blip r:embed="rId18"/>
              <a:stretch>
                <a:fillRect/>
              </a:stretch>
            </p:blipFill>
            <p:spPr>
              <a:xfrm>
                <a:off x="10149367" y="2706931"/>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8C61B88C-133E-2AF9-F143-B347EE7383A3}"/>
                  </a:ext>
                </a:extLst>
              </p14:cNvPr>
              <p14:cNvContentPartPr/>
              <p14:nvPr/>
            </p14:nvContentPartPr>
            <p14:xfrm>
              <a:off x="8816647" y="2852011"/>
              <a:ext cx="818640" cy="459000"/>
            </p14:xfrm>
          </p:contentPart>
        </mc:Choice>
        <mc:Fallback xmlns="">
          <p:pic>
            <p:nvPicPr>
              <p:cNvPr id="18" name="Ink 17">
                <a:extLst>
                  <a:ext uri="{FF2B5EF4-FFF2-40B4-BE49-F238E27FC236}">
                    <a16:creationId xmlns:a16="http://schemas.microsoft.com/office/drawing/2014/main" id="{8C61B88C-133E-2AF9-F143-B347EE7383A3}"/>
                  </a:ext>
                </a:extLst>
              </p:cNvPr>
              <p:cNvPicPr/>
              <p:nvPr/>
            </p:nvPicPr>
            <p:blipFill>
              <a:blip r:embed="rId20"/>
              <a:stretch>
                <a:fillRect/>
              </a:stretch>
            </p:blipFill>
            <p:spPr>
              <a:xfrm>
                <a:off x="8799007" y="2816371"/>
                <a:ext cx="854280" cy="530640"/>
              </a:xfrm>
              <a:prstGeom prst="rect">
                <a:avLst/>
              </a:prstGeom>
            </p:spPr>
          </p:pic>
        </mc:Fallback>
      </mc:AlternateContent>
    </p:spTree>
    <p:extLst>
      <p:ext uri="{BB962C8B-B14F-4D97-AF65-F5344CB8AC3E}">
        <p14:creationId xmlns:p14="http://schemas.microsoft.com/office/powerpoint/2010/main" val="389112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par>
                                <p:cTn id="51" presetID="10"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
                                            <p:txEl>
                                              <p:pRg st="10" end="10"/>
                                            </p:txEl>
                                          </p:spTgt>
                                        </p:tgtEl>
                                        <p:attrNameLst>
                                          <p:attrName>style.visibility</p:attrName>
                                        </p:attrNameLst>
                                      </p:cBhvr>
                                      <p:to>
                                        <p:strVal val="visible"/>
                                      </p:to>
                                    </p:set>
                                  </p:childTnLst>
                                </p:cTn>
                              </p:par>
                              <p:par>
                                <p:cTn id="58" presetID="10" presetClass="entr" presetSubtype="0" fill="hold"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par>
                                <p:cTn id="61" presetID="1" presetClass="entr" presetSubtype="0" fill="hold" nodeType="with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B4D4-225D-7219-61F8-1BB7E208D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E8266C-1129-D0FE-1D5C-01627FCB0E18}"/>
              </a:ext>
            </a:extLst>
          </p:cNvPr>
          <p:cNvSpPr>
            <a:spLocks noGrp="1"/>
          </p:cNvSpPr>
          <p:nvPr>
            <p:ph type="title"/>
          </p:nvPr>
        </p:nvSpPr>
        <p:spPr>
          <a:xfrm>
            <a:off x="87086" y="0"/>
            <a:ext cx="11180469" cy="1326321"/>
          </a:xfrm>
        </p:spPr>
        <p:txBody>
          <a:bodyPr/>
          <a:lstStyle/>
          <a:p>
            <a:r>
              <a:rPr lang="en-US" b="1" dirty="0"/>
              <a:t>III. Restore the Foundations</a:t>
            </a:r>
            <a:br>
              <a:rPr lang="en-US" b="1" dirty="0"/>
            </a:br>
            <a:r>
              <a:rPr lang="en-US" b="1" dirty="0"/>
              <a:t>	</a:t>
            </a:r>
            <a:r>
              <a:rPr lang="en-US" dirty="0" err="1">
                <a:solidFill>
                  <a:srgbClr val="FFFF00"/>
                </a:solidFill>
              </a:rPr>
              <a:t>三、重建根基</a:t>
            </a:r>
            <a:br>
              <a:rPr lang="en-US" dirty="0"/>
            </a:br>
            <a:endParaRPr lang="en-US" b="1" dirty="0"/>
          </a:p>
        </p:txBody>
      </p:sp>
      <p:sp>
        <p:nvSpPr>
          <p:cNvPr id="3" name="Content Placeholder 2">
            <a:extLst>
              <a:ext uri="{FF2B5EF4-FFF2-40B4-BE49-F238E27FC236}">
                <a16:creationId xmlns:a16="http://schemas.microsoft.com/office/drawing/2014/main" id="{384B792D-A47E-8ED3-D25D-231FA57A5307}"/>
              </a:ext>
            </a:extLst>
          </p:cNvPr>
          <p:cNvSpPr>
            <a:spLocks noGrp="1"/>
          </p:cNvSpPr>
          <p:nvPr>
            <p:ph idx="1"/>
          </p:nvPr>
        </p:nvSpPr>
        <p:spPr>
          <a:xfrm>
            <a:off x="278154" y="1743170"/>
            <a:ext cx="12192000" cy="5565205"/>
          </a:xfrm>
        </p:spPr>
        <p:txBody>
          <a:bodyPr/>
          <a:lstStyle/>
          <a:p>
            <a:pPr marL="0" indent="0">
              <a:buNone/>
            </a:pPr>
            <a:r>
              <a:rPr lang="en-US" sz="3600" dirty="0"/>
              <a:t>“</a:t>
            </a:r>
            <a:r>
              <a:rPr lang="en-US" sz="3600" b="1" dirty="0">
                <a:effectLst/>
              </a:rPr>
              <a:t>If the foundations are destroyed, what can the righteous do?” </a:t>
            </a:r>
            <a:r>
              <a:rPr lang="en-US" sz="3600" b="1" dirty="0">
                <a:solidFill>
                  <a:srgbClr val="FFFF00"/>
                </a:solidFill>
                <a:effectLst/>
              </a:rPr>
              <a:t>Psalm 11:3</a:t>
            </a:r>
          </a:p>
          <a:p>
            <a:pPr marL="0" indent="0">
              <a:buNone/>
            </a:pPr>
            <a:r>
              <a:rPr lang="en-US" sz="4400" b="1" dirty="0">
                <a:solidFill>
                  <a:srgbClr val="FFFF00"/>
                </a:solidFill>
              </a:rPr>
              <a:t>「</a:t>
            </a:r>
            <a:r>
              <a:rPr lang="en-US" sz="4400" b="1" dirty="0" err="1">
                <a:solidFill>
                  <a:srgbClr val="FFFF00"/>
                </a:solidFill>
              </a:rPr>
              <a:t>根基若毀壞，義人還能做什麼呢</a:t>
            </a:r>
            <a:r>
              <a:rPr lang="en-US" sz="4400" b="1" dirty="0">
                <a:solidFill>
                  <a:srgbClr val="FFFF00"/>
                </a:solidFill>
              </a:rPr>
              <a:t>？」</a:t>
            </a:r>
            <a:r>
              <a:rPr lang="en-US" sz="4000" b="1" dirty="0" err="1">
                <a:solidFill>
                  <a:srgbClr val="FFFF00"/>
                </a:solidFill>
              </a:rPr>
              <a:t>詩篇</a:t>
            </a:r>
            <a:r>
              <a:rPr lang="en-US" sz="4000" b="1" dirty="0">
                <a:solidFill>
                  <a:srgbClr val="FFFF00"/>
                </a:solidFill>
              </a:rPr>
              <a:t> 11:3</a:t>
            </a:r>
            <a:endParaRPr lang="en-US" sz="4000" b="1" dirty="0">
              <a:solidFill>
                <a:srgbClr val="FFFF00"/>
              </a:solidFill>
              <a:effectLst/>
            </a:endParaRPr>
          </a:p>
          <a:p>
            <a:pPr marL="0" indent="0">
              <a:buNone/>
            </a:pPr>
            <a:endParaRPr lang="en-US" sz="4000" b="1" dirty="0">
              <a:solidFill>
                <a:srgbClr val="FFFF00"/>
              </a:solidFill>
            </a:endParaRPr>
          </a:p>
          <a:p>
            <a:pPr marL="0" indent="0">
              <a:buNone/>
            </a:pPr>
            <a:endParaRPr lang="en-US" sz="2400" dirty="0">
              <a:effectLst/>
            </a:endParaRPr>
          </a:p>
          <a:p>
            <a:pPr marL="0" indent="0">
              <a:buNone/>
            </a:pPr>
            <a:endParaRPr lang="en-US" sz="2400" dirty="0">
              <a:effectLst/>
            </a:endParaRPr>
          </a:p>
        </p:txBody>
      </p:sp>
    </p:spTree>
    <p:extLst>
      <p:ext uri="{BB962C8B-B14F-4D97-AF65-F5344CB8AC3E}">
        <p14:creationId xmlns:p14="http://schemas.microsoft.com/office/powerpoint/2010/main" val="418461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21" y="-50918"/>
            <a:ext cx="11180469" cy="1326321"/>
          </a:xfrm>
        </p:spPr>
        <p:txBody>
          <a:bodyPr/>
          <a:lstStyle/>
          <a:p>
            <a:r>
              <a:rPr lang="en-US" b="1" dirty="0"/>
              <a:t>III. Restore the Foundations</a:t>
            </a:r>
            <a:br>
              <a:rPr lang="en-US" b="1" dirty="0"/>
            </a:br>
            <a:r>
              <a:rPr lang="en-US" b="1" dirty="0" err="1">
                <a:solidFill>
                  <a:srgbClr val="FFFF00"/>
                </a:solidFill>
              </a:rPr>
              <a:t>三、重建根基</a:t>
            </a:r>
            <a:br>
              <a:rPr lang="en-US" b="1" dirty="0">
                <a:solidFill>
                  <a:srgbClr val="FFFF00"/>
                </a:solidFill>
              </a:rPr>
            </a:br>
            <a:br>
              <a:rPr lang="en-US" b="1" dirty="0">
                <a:solidFill>
                  <a:srgbClr val="FFFF00"/>
                </a:solidFill>
              </a:rPr>
            </a:br>
            <a:br>
              <a:rPr lang="en-US" b="1" dirty="0">
                <a:solidFill>
                  <a:srgbClr val="FFFF00"/>
                </a:solidFill>
              </a:rPr>
            </a:br>
            <a:endParaRPr lang="en-US" b="1" dirty="0">
              <a:solidFill>
                <a:srgbClr val="FFFF00"/>
              </a:solidFill>
            </a:endParaRPr>
          </a:p>
        </p:txBody>
      </p:sp>
      <p:sp>
        <p:nvSpPr>
          <p:cNvPr id="3" name="Content Placeholder 2"/>
          <p:cNvSpPr>
            <a:spLocks noGrp="1"/>
          </p:cNvSpPr>
          <p:nvPr>
            <p:ph idx="1"/>
          </p:nvPr>
        </p:nvSpPr>
        <p:spPr>
          <a:xfrm>
            <a:off x="182621" y="1729523"/>
            <a:ext cx="12192000" cy="5565205"/>
          </a:xfrm>
        </p:spPr>
        <p:txBody>
          <a:bodyPr/>
          <a:lstStyle/>
          <a:p>
            <a:pPr marL="0" indent="0">
              <a:buNone/>
            </a:pPr>
            <a:r>
              <a:rPr lang="en-US" sz="3200" b="1" dirty="0">
                <a:effectLst/>
              </a:rPr>
              <a:t>“If My people, who are called by My name, </a:t>
            </a:r>
            <a:r>
              <a:rPr lang="en-US" sz="3200" b="1" dirty="0">
                <a:solidFill>
                  <a:srgbClr val="FFFF00"/>
                </a:solidFill>
                <a:effectLst/>
              </a:rPr>
              <a:t>will humble </a:t>
            </a:r>
            <a:r>
              <a:rPr lang="en-US" sz="3200" b="1" dirty="0">
                <a:effectLst/>
              </a:rPr>
              <a:t>themselves and </a:t>
            </a:r>
            <a:r>
              <a:rPr lang="en-US" sz="3200" b="1" dirty="0">
                <a:solidFill>
                  <a:srgbClr val="FFFF00"/>
                </a:solidFill>
                <a:effectLst/>
              </a:rPr>
              <a:t>pray</a:t>
            </a:r>
            <a:r>
              <a:rPr lang="en-US" sz="3200" b="1" dirty="0">
                <a:effectLst/>
              </a:rPr>
              <a:t> and seek My face and </a:t>
            </a:r>
            <a:r>
              <a:rPr lang="en-US" sz="3200" b="1" dirty="0">
                <a:solidFill>
                  <a:srgbClr val="FFFF00"/>
                </a:solidFill>
                <a:effectLst/>
              </a:rPr>
              <a:t>turn from their wicked ways</a:t>
            </a:r>
            <a:r>
              <a:rPr lang="en-US" sz="3200" b="1" dirty="0">
                <a:effectLst/>
              </a:rPr>
              <a:t>, then will I hear from heaven and will forgive their sin and will heal their land.” </a:t>
            </a:r>
            <a:r>
              <a:rPr lang="en-US" sz="3200" b="1" dirty="0">
                <a:solidFill>
                  <a:srgbClr val="FFFF00"/>
                </a:solidFill>
                <a:effectLst/>
              </a:rPr>
              <a:t>2 Chronicles 7:14</a:t>
            </a:r>
          </a:p>
          <a:p>
            <a:pPr marL="0" indent="0">
              <a:buNone/>
            </a:pPr>
            <a:r>
              <a:rPr lang="en-US" sz="4000" b="1" dirty="0">
                <a:solidFill>
                  <a:srgbClr val="FFFF00"/>
                </a:solidFill>
              </a:rPr>
              <a:t>「</a:t>
            </a:r>
            <a:r>
              <a:rPr lang="en-US" sz="4000" b="1" dirty="0" err="1">
                <a:solidFill>
                  <a:srgbClr val="FFFF00"/>
                </a:solidFill>
              </a:rPr>
              <a:t>這稱為我名下的子民，若是自卑、禱告、尋求我的面，轉離他們的惡行，我必從天上垂聽，赦免他們的罪，醫治他們的地</a:t>
            </a:r>
            <a:r>
              <a:rPr lang="en-US" sz="4000" b="1" dirty="0">
                <a:solidFill>
                  <a:srgbClr val="FFFF00"/>
                </a:solidFill>
              </a:rPr>
              <a:t>。」</a:t>
            </a:r>
            <a:r>
              <a:rPr lang="en-US" sz="4000" b="1" dirty="0" err="1">
                <a:solidFill>
                  <a:srgbClr val="FFFF00"/>
                </a:solidFill>
              </a:rPr>
              <a:t>歷代志下</a:t>
            </a:r>
            <a:r>
              <a:rPr lang="en-US" sz="4000" b="1" dirty="0">
                <a:solidFill>
                  <a:srgbClr val="FFFF00"/>
                </a:solidFill>
              </a:rPr>
              <a:t> 7:14</a:t>
            </a:r>
          </a:p>
          <a:p>
            <a:pPr marL="0" indent="0">
              <a:buNone/>
            </a:pPr>
            <a:r>
              <a:rPr lang="en-US" sz="3200" b="1" dirty="0">
                <a:solidFill>
                  <a:srgbClr val="FFFF00"/>
                </a:solidFill>
                <a:effectLst/>
              </a:rPr>
              <a:t> </a:t>
            </a:r>
            <a:endParaRPr lang="en-US" sz="3200" b="1" dirty="0">
              <a:solidFill>
                <a:srgbClr val="FFFF00"/>
              </a:solidFill>
            </a:endParaRPr>
          </a:p>
        </p:txBody>
      </p:sp>
      <p:sp>
        <p:nvSpPr>
          <p:cNvPr id="4" name="TextBox 3">
            <a:extLst>
              <a:ext uri="{FF2B5EF4-FFF2-40B4-BE49-F238E27FC236}">
                <a16:creationId xmlns:a16="http://schemas.microsoft.com/office/drawing/2014/main" id="{088BFA4D-34D2-B9EB-B45A-BFE5FF79B5A5}"/>
              </a:ext>
            </a:extLst>
          </p:cNvPr>
          <p:cNvSpPr txBox="1"/>
          <p:nvPr/>
        </p:nvSpPr>
        <p:spPr>
          <a:xfrm>
            <a:off x="4981284" y="2920621"/>
            <a:ext cx="15831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entury Gothic" panose="020B0502020202020204"/>
                <a:ea typeface="+mn-ea"/>
                <a:cs typeface="+mn-cs"/>
              </a:rPr>
              <a:t>_______</a:t>
            </a:r>
          </a:p>
        </p:txBody>
      </p:sp>
      <p:sp>
        <p:nvSpPr>
          <p:cNvPr id="5" name="TextBox 4">
            <a:extLst>
              <a:ext uri="{FF2B5EF4-FFF2-40B4-BE49-F238E27FC236}">
                <a16:creationId xmlns:a16="http://schemas.microsoft.com/office/drawing/2014/main" id="{0882677F-B72C-0139-524E-C72AB12BB818}"/>
              </a:ext>
            </a:extLst>
          </p:cNvPr>
          <p:cNvSpPr txBox="1"/>
          <p:nvPr/>
        </p:nvSpPr>
        <p:spPr>
          <a:xfrm>
            <a:off x="10263116" y="2966787"/>
            <a:ext cx="15831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entury Gothic" panose="020B0502020202020204"/>
                <a:ea typeface="+mn-ea"/>
                <a:cs typeface="+mn-cs"/>
              </a:rPr>
              <a:t>__________</a:t>
            </a: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_</a:t>
            </a:r>
          </a:p>
        </p:txBody>
      </p:sp>
      <p:sp>
        <p:nvSpPr>
          <p:cNvPr id="6" name="TextBox 5">
            <a:extLst>
              <a:ext uri="{FF2B5EF4-FFF2-40B4-BE49-F238E27FC236}">
                <a16:creationId xmlns:a16="http://schemas.microsoft.com/office/drawing/2014/main" id="{183296E4-AE66-E3B4-2BB6-97FBAB58B484}"/>
              </a:ext>
            </a:extLst>
          </p:cNvPr>
          <p:cNvSpPr txBox="1"/>
          <p:nvPr/>
        </p:nvSpPr>
        <p:spPr>
          <a:xfrm>
            <a:off x="3411940" y="3415352"/>
            <a:ext cx="128289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entury Gothic" panose="020B0502020202020204"/>
                <a:ea typeface="+mn-ea"/>
                <a:cs typeface="+mn-cs"/>
              </a:rPr>
              <a:t>________</a:t>
            </a:r>
          </a:p>
        </p:txBody>
      </p:sp>
    </p:spTree>
    <p:extLst>
      <p:ext uri="{BB962C8B-B14F-4D97-AF65-F5344CB8AC3E}">
        <p14:creationId xmlns:p14="http://schemas.microsoft.com/office/powerpoint/2010/main" val="258099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4966</TotalTime>
  <Words>2174</Words>
  <Application>Microsoft Office PowerPoint</Application>
  <PresentationFormat>Widescreen</PresentationFormat>
  <Paragraphs>181</Paragraphs>
  <Slides>37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37</vt:i4>
      </vt:variant>
    </vt:vector>
  </HeadingPairs>
  <TitlesOfParts>
    <vt:vector size="47" baseType="lpstr">
      <vt:lpstr>SimSun</vt:lpstr>
      <vt:lpstr>Arial</vt:lpstr>
      <vt:lpstr>Calibri</vt:lpstr>
      <vt:lpstr>Calibri Light</vt:lpstr>
      <vt:lpstr>Century Gothic</vt:lpstr>
      <vt:lpstr>Times New Roman</vt:lpstr>
      <vt:lpstr>Wingdings</vt:lpstr>
      <vt:lpstr>Wingdings 3</vt:lpstr>
      <vt:lpstr>Ion</vt:lpstr>
      <vt:lpstr>8_Office Theme</vt:lpstr>
      <vt:lpstr>IS YOUR HOUSE BUILT ON A SOLID FOUNDATION?   你的房子是否建造在堅固的根基上？ Matthew  馬太福音 7:24-27  </vt:lpstr>
      <vt:lpstr>Two Builders 兩個蓋房子的人</vt:lpstr>
      <vt:lpstr>I. REMEMBER THE FOUNDATION  記住根基</vt:lpstr>
      <vt:lpstr>I. REMEMBER THE FOUNDATION 一、記住根基</vt:lpstr>
      <vt:lpstr>I. REMEMBER THE FOUNDATION 記住根基</vt:lpstr>
      <vt:lpstr>II. REALIZE THE CRACKS 二、認清裂縫</vt:lpstr>
      <vt:lpstr>II. REALIZE THE CRACKS  二、認清裂縫</vt:lpstr>
      <vt:lpstr>III. Restore the Foundations  三、重建根基 </vt:lpstr>
      <vt:lpstr>III. Restore the Foundations 三、重建根基   </vt:lpstr>
      <vt:lpstr>Restoring our Families 重建我們的家庭</vt:lpstr>
      <vt:lpstr>Restoring our Families 重建我們的家庭</vt:lpstr>
      <vt:lpstr>Restoring our Families  重建我們的家庭</vt:lpstr>
      <vt:lpstr>Restoring our Families 重建我們的家庭</vt:lpstr>
      <vt:lpstr>Restoring our Families 重建我們的家庭 </vt:lpstr>
      <vt:lpstr>Restoring our Families 重建我們的家庭</vt:lpstr>
      <vt:lpstr>Restoring our Families 重建我們的家庭</vt:lpstr>
      <vt:lpstr>God’s questions about our foundation 神要問我們有關根基的問題</vt:lpstr>
      <vt:lpstr>God’s questions about our foundation 神要問我們有關根基的問題</vt:lpstr>
      <vt:lpstr>  God will question our foundation     神要問我們有關根基的問題</vt:lpstr>
      <vt:lpstr>Research on church attendance 建立穩固根基的研究</vt:lpstr>
      <vt:lpstr>Research on a church attendance 建立穩固根基的研究</vt:lpstr>
      <vt:lpstr>Research on health 建立穩固根基的研究</vt:lpstr>
      <vt:lpstr>PowerPoint Presentation</vt:lpstr>
      <vt:lpstr>PowerPoint Presentation</vt:lpstr>
      <vt:lpstr>The foundation in Jesus Christ… 在耶穌基督裡的根基……</vt:lpstr>
      <vt:lpstr>The foundation in Jesus Christ… 在耶穌基督裡的根基……</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COMMUNION 聖餐</vt:lpstr>
      <vt:lpstr>COMMUNION 聖餐</vt:lpstr>
      <vt:lpstr>COMMUNION 聖餐</vt:lpstr>
      <vt:lpstr>PRAYER 禱告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Qianqian Chen</dc:creator>
  <cp:lastModifiedBy>Eva Li</cp:lastModifiedBy>
  <cp:revision>537</cp:revision>
  <dcterms:created xsi:type="dcterms:W3CDTF">2018-06-05T19:05:47Z</dcterms:created>
  <dcterms:modified xsi:type="dcterms:W3CDTF">2026-07-12T20:37:58Z</dcterms:modified>
</cp:coreProperties>
</file>